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grid_search.html#randomized-parameter-search"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athprofi.ru/funkcija_dvuh_peremennyh_oblast_opredelenija_linii_urovnja.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cation.yandex.ru/handbook/ml/article/kross-validaciya"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297212042f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297212042f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297212042f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297212042f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u="sng">
                <a:solidFill>
                  <a:schemeClr val="hlink"/>
                </a:solidFill>
                <a:hlinkClick r:id="rId2"/>
              </a:rPr>
              <a:t>https://scikit-learn.org/stable/modules/grid_search.html#randomized-parameter-search</a:t>
            </a:r>
            <a:r>
              <a:rPr lang="ru"/>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7e2dc48b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f7e2dc48b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e24d59b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e24d59b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f7e2dc48b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f7e2dc48b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e24d59b9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e24d59b9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7e2dc48b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7e2dc48b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e24d59b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e24d59b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7e2dc48b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f7e2dc48b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24d59b9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e24d59b9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297212042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297212042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e24d59b9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e24d59b9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e24d59b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e24d59b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7e2dc48b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7e2dc48b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ce24d59b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ce24d59b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Boosting consists in, iteratively, fitting a weak learner, aggregate it to the ensemble model and “update” the training dataset to better take into account the strengths and weakness of the current ensemble model when fitting the next base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e24d59b9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e24d59b9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96d4916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96d4916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7e2dc48b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7e2dc48b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7e2dc48b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7e2dc48b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96d4916b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296d4916b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e24d59b9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e24d59b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297212042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297212042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e24d59b9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e24d59b9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f7e2dc48b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7e2dc48b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297212042f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297212042f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Градиентный, потому что градиент - это вектор из частных производных.</a:t>
            </a:r>
            <a:endParaRPr/>
          </a:p>
          <a:p>
            <a:pPr indent="0" lvl="0" marL="0" rtl="0" algn="l">
              <a:spcBef>
                <a:spcPts val="0"/>
              </a:spcBef>
              <a:spcAft>
                <a:spcPts val="0"/>
              </a:spcAft>
              <a:buNone/>
            </a:pPr>
            <a:r>
              <a:rPr lang="ru"/>
              <a:t>Количество эпох ограничивается пользователем или библиотекой. Итерации и эпохи - не всегда одно и то же.</a:t>
            </a:r>
            <a:endParaRPr/>
          </a:p>
          <a:p>
            <a:pPr indent="0" lvl="0" marL="0" rtl="0" algn="l">
              <a:spcBef>
                <a:spcPts val="0"/>
              </a:spcBef>
              <a:spcAft>
                <a:spcPts val="0"/>
              </a:spcAft>
              <a:buNone/>
            </a:pPr>
            <a:r>
              <a:rPr lang="ru"/>
              <a:t>Говорят, что модель сошлась, если минимум близок к нулю и шаг изменяется минимально.</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e24d59b9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e24d59b9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Про линии уровня (золотые дуги на картинке): </a:t>
            </a:r>
            <a:r>
              <a:rPr lang="ru" u="sng">
                <a:solidFill>
                  <a:schemeClr val="hlink"/>
                </a:solidFill>
                <a:hlinkClick r:id="rId2"/>
              </a:rPr>
              <a:t>http://www.mathprofi.ru/funkcija_dvuh_peremennyh_oblast_opredelenija_linii_urovnja.html</a:t>
            </a:r>
            <a:r>
              <a:rPr lang="ru"/>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7e2dc48b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7e2dc48b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f7e2dc48b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7e2dc48b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7e2dc48b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7e2dc48b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f7e2dc48b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f7e2dc48b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96d4916b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296d4916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96d4916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96d4916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97212042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97212042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296d4916b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296d4916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96d4916b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296d4916b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96d4916b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296d4916b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7e2dc48b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f7e2dc48b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e24d59b9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ce24d59b9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f7e2dc48b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f7e2dc48b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7e2dc48b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7e2dc48b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97212042f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97212042f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u="sng">
                <a:solidFill>
                  <a:schemeClr val="hlink"/>
                </a:solidFill>
                <a:hlinkClick r:id="rId2"/>
              </a:rPr>
              <a:t>https://education.yandex.ru/handbook/ml/article/kross-validaciya</a:t>
            </a:r>
            <a:r>
              <a:rPr lang="ru"/>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297212042f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297212042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97212042f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97212042f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97212042f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97212042f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297212042f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97212042f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commons.wikimedia.org/w/index.php?curid=85888768"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towardsdatascience.com/ensemble-methods-bagging-boosting-and-stacking-c9214a10a20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hyperlink" Target="https://education.yandex.ru/handbook/ml/article/ansambli-v-mashinnom-obucheni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commons.wikimedia.org/w/index.php?curid=11320915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commons.wikimedia.org/wiki/File:Ensemble_Boosting.svg"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hyperlink" Target="https://towardsdatascience.com/ensemble-methods-bagging-boosting-and-stacking-c9214a10a20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scikit-learn.org/stable/modules/cross_validation.html" TargetMode="Externa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gif"/><Relationship Id="rId4" Type="http://schemas.openxmlformats.org/officeDocument/2006/relationships/hyperlink" Target="https://blog.paperspace.com/intro-to-optimization-in-deep-learning-gradient-desc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towardsdatascience.com/linear-regression-using-gradient-descent-97a6c870093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hyperlink" Target="https://education.yandex.ru/handbook/ml/article/gradientnyj-bust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github.com/nstsj/ML_for_NLP/blob/main/7_ensembles/ensembles_ML-texts.ipynb"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hyperlink" Target="https://medium.com/@stevenyu530_73989/stacking-and-blending-intuitive-explanation-of-advanced-ensemble-methods-46b295da413c"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medium.com/@stevenyu530_73989/stacking-and-blending-intuitive-explanation-of-advanced-ensemble-methods-46b295da413c" TargetMode="External"/><Relationship Id="rId4" Type="http://schemas.openxmlformats.org/officeDocument/2006/relationships/image" Target="../media/image11.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scikit-learn.org/stable/modules/cross_validation.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medium.com/@stevenyu530_73989/stacking-and-blending-intuitive-explanation-of-advanced-ensemble-methods-46b295da413c" TargetMode="Externa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medium.com/@stevenyu530_73989/stacking-and-blending-intuitive-explanation-of-advanced-ensemble-methods-46b295da413c" TargetMode="Externa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medium.com/@stevenyu530_73989/stacking-and-blending-intuitive-explanation-of-advanced-ensemble-methods-46b295da413c" TargetMode="Externa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colab.research.google.com/drive/116tB509qnHlnCICr5oQxOvEyOXxeYxYq?usp=sharing" TargetMode="External"/><Relationship Id="rId4" Type="http://schemas.openxmlformats.org/officeDocument/2006/relationships/hyperlink" Target="https://colab.research.google.com/drive/1baD8DeCRqZEmWUAJRuH84DdQuSQoodk4?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forms.gle/si4qW8XCVQVBBGvF9" TargetMode="External"/><Relationship Id="rId4" Type="http://schemas.openxmlformats.org/officeDocument/2006/relationships/hyperlink" Target="https://github.com/annadmitrieva/ML_for_DH/tree/main/%D0%9B%D0%B0%D0%B1%D0%BE%D1%80%D0%B0%D1%82%D0%BE%D1%80%D0%BD%D0%B0%D1%8F%20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education.yandex.ru/handbook/ml/article/ansambli-v-mashinnom-obuchenii" TargetMode="External"/><Relationship Id="rId4" Type="http://schemas.openxmlformats.org/officeDocument/2006/relationships/hyperlink" Target="https://towardsdatascience.com/ensemble-methods-bagging-boosting-and-stacking-c9214a10a205" TargetMode="External"/><Relationship Id="rId5" Type="http://schemas.openxmlformats.org/officeDocument/2006/relationships/hyperlink" Target="https://education.yandex.ru/handbook/ml/article/gradientnyj-busting" TargetMode="External"/><Relationship Id="rId6" Type="http://schemas.openxmlformats.org/officeDocument/2006/relationships/hyperlink" Target="https://t.me/mashkka_ds/144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ducation.yandex.ru/handbook/ml/article/kross-validaciy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ru"/>
              <a:t>Ансамбли и градиентный бустинг</a:t>
            </a:r>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найти оптимальные значения гиперпараметров?</a:t>
            </a:r>
            <a:endParaRPr/>
          </a:p>
        </p:txBody>
      </p:sp>
      <p:sp>
        <p:nvSpPr>
          <p:cNvPr id="154" name="Google Shape;15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Самый простой способ - перебрать все возможные комбинации.</a:t>
            </a:r>
            <a:endParaRPr/>
          </a:p>
          <a:p>
            <a:pPr indent="0" lvl="0" marL="0" rtl="0" algn="l">
              <a:spcBef>
                <a:spcPts val="1200"/>
              </a:spcBef>
              <a:spcAft>
                <a:spcPts val="0"/>
              </a:spcAft>
              <a:buNone/>
            </a:pPr>
            <a:r>
              <a:rPr b="1" lang="ru"/>
              <a:t>Grid Search:</a:t>
            </a:r>
            <a:endParaRPr b="1"/>
          </a:p>
          <a:p>
            <a:pPr indent="-298450" lvl="0" marL="457200" rtl="0" algn="l">
              <a:spcBef>
                <a:spcPts val="1400"/>
              </a:spcBef>
              <a:spcAft>
                <a:spcPts val="0"/>
              </a:spcAft>
              <a:buClr>
                <a:schemeClr val="dk1"/>
              </a:buClr>
              <a:buSzPts val="1100"/>
              <a:buChar char="●"/>
            </a:pPr>
            <a:r>
              <a:rPr lang="ru"/>
              <a:t>Для каждого гиперпараметра фиксируется несколько значений;</a:t>
            </a:r>
            <a:endParaRPr/>
          </a:p>
          <a:p>
            <a:pPr indent="-298450" lvl="0" marL="457200" rtl="0" algn="l">
              <a:spcBef>
                <a:spcPts val="1000"/>
              </a:spcBef>
              <a:spcAft>
                <a:spcPts val="0"/>
              </a:spcAft>
              <a:buClr>
                <a:schemeClr val="dk1"/>
              </a:buClr>
              <a:buSzPts val="1100"/>
              <a:buChar char="●"/>
            </a:pPr>
            <a:r>
              <a:rPr lang="ru"/>
              <a:t>Перебираются все комбинации значений различных гиперпараметров, на каждой из этих комбинаций модель обучается и тестируется;</a:t>
            </a:r>
            <a:endParaRPr/>
          </a:p>
          <a:p>
            <a:pPr indent="-298450" lvl="0" marL="457200" rtl="0" algn="l">
              <a:spcBef>
                <a:spcPts val="1400"/>
              </a:spcBef>
              <a:spcAft>
                <a:spcPts val="1000"/>
              </a:spcAft>
              <a:buClr>
                <a:schemeClr val="dk1"/>
              </a:buClr>
              <a:buSzPts val="1100"/>
              <a:buChar char="●"/>
            </a:pPr>
            <a:r>
              <a:rPr lang="ru"/>
              <a:t>Выбирается комбинация, на которой модель показывает лучшее качество.</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 если комбинаций слишком много?</a:t>
            </a:r>
            <a:endParaRPr/>
          </a:p>
        </p:txBody>
      </p:sp>
      <p:sp>
        <p:nvSpPr>
          <p:cNvPr id="160" name="Google Shape;16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Random Search:</a:t>
            </a:r>
            <a:endParaRPr b="1"/>
          </a:p>
          <a:p>
            <a:pPr indent="-342900" lvl="0" marL="457200" rtl="0" algn="l">
              <a:spcBef>
                <a:spcPts val="1200"/>
              </a:spcBef>
              <a:spcAft>
                <a:spcPts val="0"/>
              </a:spcAft>
              <a:buSzPts val="1800"/>
              <a:buChar char="●"/>
            </a:pPr>
            <a:r>
              <a:rPr lang="ru"/>
              <a:t>Для каждого гиперпараметра задаётся распределение, из которого выбирается его значение, и комбинация гиперпараметров составляется семплированием из этих распределений.</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Бэггинг (bootstrap aggregation)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Бэггинг (bagging, bootstrap aggregation)</a:t>
            </a:r>
            <a:endParaRPr/>
          </a:p>
        </p:txBody>
      </p:sp>
      <p:pic>
        <p:nvPicPr>
          <p:cNvPr id="171" name="Google Shape;171;p37"/>
          <p:cNvPicPr preferRelativeResize="0"/>
          <p:nvPr/>
        </p:nvPicPr>
        <p:blipFill>
          <a:blip r:embed="rId3">
            <a:alphaModFix/>
          </a:blip>
          <a:stretch>
            <a:fillRect/>
          </a:stretch>
        </p:blipFill>
        <p:spPr>
          <a:xfrm>
            <a:off x="1584825" y="1196900"/>
            <a:ext cx="6036773" cy="3401976"/>
          </a:xfrm>
          <a:prstGeom prst="rect">
            <a:avLst/>
          </a:prstGeom>
          <a:noFill/>
          <a:ln>
            <a:noFill/>
          </a:ln>
        </p:spPr>
      </p:pic>
      <p:sp>
        <p:nvSpPr>
          <p:cNvPr id="172" name="Google Shape;172;p37"/>
          <p:cNvSpPr txBox="1"/>
          <p:nvPr/>
        </p:nvSpPr>
        <p:spPr>
          <a:xfrm>
            <a:off x="208800" y="4778050"/>
            <a:ext cx="86235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By Sirakorn - Own work, CC BY-SA 4.0, </a:t>
            </a:r>
            <a:r>
              <a:rPr lang="ru" sz="900" u="sng">
                <a:solidFill>
                  <a:schemeClr val="hlink"/>
                </a:solidFill>
                <a:hlinkClick r:id="rId4"/>
              </a:rPr>
              <a:t>https://commons.wikimedia.org/w/index.php?curid=85888768</a:t>
            </a:r>
            <a:r>
              <a:rPr lang="ru" sz="900">
                <a:solidFill>
                  <a:schemeClr val="dk2"/>
                </a:solidFill>
              </a:rPr>
              <a:t> </a:t>
            </a:r>
            <a:endParaRPr sz="9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Bootstrapping</a:t>
            </a:r>
            <a:endParaRPr/>
          </a:p>
        </p:txBody>
      </p:sp>
      <p:pic>
        <p:nvPicPr>
          <p:cNvPr id="178" name="Google Shape;178;p38"/>
          <p:cNvPicPr preferRelativeResize="0"/>
          <p:nvPr/>
        </p:nvPicPr>
        <p:blipFill>
          <a:blip r:embed="rId3">
            <a:alphaModFix/>
          </a:blip>
          <a:stretch>
            <a:fillRect/>
          </a:stretch>
        </p:blipFill>
        <p:spPr>
          <a:xfrm>
            <a:off x="691575" y="1083675"/>
            <a:ext cx="7585575" cy="3491775"/>
          </a:xfrm>
          <a:prstGeom prst="rect">
            <a:avLst/>
          </a:prstGeom>
          <a:noFill/>
          <a:ln>
            <a:noFill/>
          </a:ln>
        </p:spPr>
      </p:pic>
      <p:sp>
        <p:nvSpPr>
          <p:cNvPr id="179" name="Google Shape;179;p38"/>
          <p:cNvSpPr txBox="1"/>
          <p:nvPr/>
        </p:nvSpPr>
        <p:spPr>
          <a:xfrm>
            <a:off x="151275" y="4704075"/>
            <a:ext cx="7751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https://towardsdatascience.com/ensemble-methods-bagging-boosting-and-stacking-c9214a10a205</a:t>
            </a:r>
            <a:r>
              <a:rPr lang="ru" sz="900">
                <a:solidFill>
                  <a:schemeClr val="dk2"/>
                </a:solidFill>
              </a:rPr>
              <a:t> </a:t>
            </a:r>
            <a:endParaRPr sz="9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Бэггинг (bagging, bootstrap aggregation)</a:t>
            </a:r>
            <a:endParaRPr/>
          </a:p>
        </p:txBody>
      </p:sp>
      <p:sp>
        <p:nvSpPr>
          <p:cNvPr id="185" name="Google Shape;18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При бэггинге из выборки объема N выбирается подвыборка такого же (либо достаточно большого) объема путем выбора с возвращением (бутстрэппинг);</a:t>
            </a:r>
            <a:endParaRPr/>
          </a:p>
          <a:p>
            <a:pPr indent="-342900" lvl="0" marL="457200" rtl="0" algn="l">
              <a:spcBef>
                <a:spcPts val="1000"/>
              </a:spcBef>
              <a:spcAft>
                <a:spcPts val="0"/>
              </a:spcAft>
              <a:buSzPts val="1800"/>
              <a:buChar char="●"/>
            </a:pPr>
            <a:r>
              <a:rPr lang="ru"/>
              <a:t>Данная процедура повторяется несколько раз, на каждой подвыборке учится модель одного и того же типа;</a:t>
            </a:r>
            <a:endParaRPr/>
          </a:p>
          <a:p>
            <a:pPr indent="-342900" lvl="0" marL="457200" rtl="0" algn="l">
              <a:spcBef>
                <a:spcPts val="1000"/>
              </a:spcBef>
              <a:spcAft>
                <a:spcPts val="0"/>
              </a:spcAft>
              <a:buSzPts val="1800"/>
              <a:buChar char="●"/>
            </a:pPr>
            <a:r>
              <a:rPr lang="ru"/>
              <a:t>Предсказания всех моделей усредняются.</a:t>
            </a:r>
            <a:endParaRPr/>
          </a:p>
          <a:p>
            <a:pPr indent="-342900" lvl="0" marL="457200" rtl="0" algn="l">
              <a:spcBef>
                <a:spcPts val="1000"/>
              </a:spcBef>
              <a:spcAft>
                <a:spcPts val="1000"/>
              </a:spcAft>
              <a:buSzPts val="1800"/>
              <a:buChar char="●"/>
            </a:pPr>
            <a:r>
              <a:rPr lang="ru"/>
              <a:t>Бэггинг уменьшает </a:t>
            </a:r>
            <a:r>
              <a:rPr b="1" lang="ru"/>
              <a:t>дисперсию (variance) </a:t>
            </a:r>
            <a:r>
              <a:rPr lang="ru"/>
              <a:t>по сравнению с использованием просто множества одинаковых моделей. </a:t>
            </a:r>
            <a:r>
              <a:rPr lang="ru"/>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Бэггинг (bagging, bootstrap aggregation)</a:t>
            </a:r>
            <a:endParaRPr/>
          </a:p>
        </p:txBody>
      </p:sp>
      <p:sp>
        <p:nvSpPr>
          <p:cNvPr id="191" name="Google Shape;19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ru"/>
              <a:t>Бэггинг уменьшает </a:t>
            </a:r>
            <a:r>
              <a:rPr b="1" lang="ru"/>
              <a:t>дисперсию (variance) </a:t>
            </a:r>
            <a:r>
              <a:rPr lang="ru"/>
              <a:t>по сравнению с использованием просто множества одинаковых моделей. (картинка для того, чтобы вспомнить, что такое смещение и дисперсия) </a:t>
            </a:r>
            <a:endParaRPr/>
          </a:p>
        </p:txBody>
      </p:sp>
      <p:pic>
        <p:nvPicPr>
          <p:cNvPr id="192" name="Google Shape;192;p40"/>
          <p:cNvPicPr preferRelativeResize="0"/>
          <p:nvPr/>
        </p:nvPicPr>
        <p:blipFill>
          <a:blip r:embed="rId3">
            <a:alphaModFix/>
          </a:blip>
          <a:stretch>
            <a:fillRect/>
          </a:stretch>
        </p:blipFill>
        <p:spPr>
          <a:xfrm>
            <a:off x="1167025" y="2249825"/>
            <a:ext cx="6609199" cy="264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1"/>
          <p:cNvPicPr preferRelativeResize="0"/>
          <p:nvPr/>
        </p:nvPicPr>
        <p:blipFill>
          <a:blip r:embed="rId3">
            <a:alphaModFix/>
          </a:blip>
          <a:stretch>
            <a:fillRect/>
          </a:stretch>
        </p:blipFill>
        <p:spPr>
          <a:xfrm>
            <a:off x="2784050" y="-54925"/>
            <a:ext cx="6201975" cy="2424974"/>
          </a:xfrm>
          <a:prstGeom prst="rect">
            <a:avLst/>
          </a:prstGeom>
          <a:noFill/>
          <a:ln>
            <a:noFill/>
          </a:ln>
        </p:spPr>
      </p:pic>
      <p:pic>
        <p:nvPicPr>
          <p:cNvPr id="198" name="Google Shape;198;p41"/>
          <p:cNvPicPr preferRelativeResize="0"/>
          <p:nvPr/>
        </p:nvPicPr>
        <p:blipFill>
          <a:blip r:embed="rId4">
            <a:alphaModFix/>
          </a:blip>
          <a:stretch>
            <a:fillRect/>
          </a:stretch>
        </p:blipFill>
        <p:spPr>
          <a:xfrm>
            <a:off x="1423937" y="2197737"/>
            <a:ext cx="6296125" cy="2834676"/>
          </a:xfrm>
          <a:prstGeom prst="rect">
            <a:avLst/>
          </a:prstGeom>
          <a:noFill/>
          <a:ln>
            <a:noFill/>
          </a:ln>
        </p:spPr>
      </p:pic>
      <p:sp>
        <p:nvSpPr>
          <p:cNvPr id="199" name="Google Shape;199;p41"/>
          <p:cNvSpPr txBox="1"/>
          <p:nvPr/>
        </p:nvSpPr>
        <p:spPr>
          <a:xfrm>
            <a:off x="165675" y="4891375"/>
            <a:ext cx="8651700" cy="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Картинки: </a:t>
            </a:r>
            <a:r>
              <a:rPr lang="ru" sz="900" u="sng">
                <a:solidFill>
                  <a:schemeClr val="hlink"/>
                </a:solidFill>
                <a:hlinkClick r:id="rId5"/>
              </a:rPr>
              <a:t>https://education.yandex.ru/handbook/ml/article/ansambli-v-mashinnom-obuchenii</a:t>
            </a:r>
            <a:r>
              <a:rPr lang="ru" sz="900">
                <a:solidFill>
                  <a:schemeClr val="dk2"/>
                </a:solidFill>
              </a:rPr>
              <a:t> </a:t>
            </a:r>
            <a:endParaRPr sz="900">
              <a:solidFill>
                <a:schemeClr val="dk2"/>
              </a:solidFill>
            </a:endParaRPr>
          </a:p>
        </p:txBody>
      </p:sp>
      <p:sp>
        <p:nvSpPr>
          <p:cNvPr id="200" name="Google Shape;200;p41"/>
          <p:cNvSpPr txBox="1"/>
          <p:nvPr/>
        </p:nvSpPr>
        <p:spPr>
          <a:xfrm>
            <a:off x="256925" y="2773450"/>
            <a:ext cx="1167000" cy="16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rPr>
              <a:t>100 решающих деревьев глубины 7, обученные на подвыборках размера 20</a:t>
            </a:r>
            <a:endParaRPr sz="1200">
              <a:solidFill>
                <a:schemeClr val="dk2"/>
              </a:solidFill>
            </a:endParaRPr>
          </a:p>
        </p:txBody>
      </p:sp>
      <p:sp>
        <p:nvSpPr>
          <p:cNvPr id="201" name="Google Shape;201;p41"/>
          <p:cNvSpPr txBox="1"/>
          <p:nvPr/>
        </p:nvSpPr>
        <p:spPr>
          <a:xfrm>
            <a:off x="7684075" y="2759050"/>
            <a:ext cx="1266000" cy="16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rPr>
              <a:t>Бэггинг над 10 решающими деревьями глубины 7, обученный 100 раз на подвыборках размера 20</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Рандомный лес</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Рандомный лес/Random Forest</a:t>
            </a:r>
            <a:endParaRPr/>
          </a:p>
        </p:txBody>
      </p:sp>
      <p:sp>
        <p:nvSpPr>
          <p:cNvPr id="212" name="Google Shape;21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a:t>При бэггинге алгоритмы могут быть сильно скорреллированы между собой.</a:t>
            </a:r>
            <a:endParaRPr/>
          </a:p>
          <a:p>
            <a:pPr indent="0" lvl="0" marL="0" rtl="0" algn="l">
              <a:spcBef>
                <a:spcPts val="1200"/>
              </a:spcBef>
              <a:spcAft>
                <a:spcPts val="0"/>
              </a:spcAft>
              <a:buNone/>
            </a:pPr>
            <a:r>
              <a:rPr lang="ru"/>
              <a:t>Решение: </a:t>
            </a:r>
            <a:r>
              <a:rPr b="1" lang="ru"/>
              <a:t>рандомный лес</a:t>
            </a:r>
            <a:r>
              <a:rPr lang="ru"/>
              <a:t>.</a:t>
            </a:r>
            <a:endParaRPr/>
          </a:p>
          <a:p>
            <a:pPr indent="-342900" lvl="0" marL="457200" rtl="0" algn="l">
              <a:spcBef>
                <a:spcPts val="1200"/>
              </a:spcBef>
              <a:spcAft>
                <a:spcPts val="0"/>
              </a:spcAft>
              <a:buSzPts val="1800"/>
              <a:buChar char="●"/>
            </a:pPr>
            <a:r>
              <a:rPr lang="ru"/>
              <a:t>Выбираем случайную подвыборку из данных;</a:t>
            </a:r>
            <a:endParaRPr/>
          </a:p>
          <a:p>
            <a:pPr indent="-342900" lvl="0" marL="457200" rtl="0" algn="l">
              <a:spcBef>
                <a:spcPts val="1000"/>
              </a:spcBef>
              <a:spcAft>
                <a:spcPts val="0"/>
              </a:spcAft>
              <a:buSzPts val="1800"/>
              <a:buChar char="●"/>
            </a:pPr>
            <a:r>
              <a:rPr lang="ru"/>
              <a:t>В процессе обучения каждого дерева в каждой вершине случайно выбирается подмножество из признаков, и среди них ищется оптимальный сплит;</a:t>
            </a:r>
            <a:endParaRPr/>
          </a:p>
          <a:p>
            <a:pPr indent="-342900" lvl="0" marL="457200" rtl="0" algn="l">
              <a:spcBef>
                <a:spcPts val="1000"/>
              </a:spcBef>
              <a:spcAft>
                <a:spcPts val="1000"/>
              </a:spcAft>
              <a:buSzPts val="1800"/>
              <a:buChar char="●"/>
            </a:pPr>
            <a:r>
              <a:rPr lang="ru"/>
              <a:t>Чтобы получить предсказание ансамбля на тестовом объекте, усредняем отдельные ответы деревьев (для регрессии) или берём самый популярный класс (для классификации).</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Кросс-валидация (напоминание)</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4"/>
          <p:cNvPicPr preferRelativeResize="0"/>
          <p:nvPr/>
        </p:nvPicPr>
        <p:blipFill>
          <a:blip r:embed="rId3">
            <a:alphaModFix/>
          </a:blip>
          <a:stretch>
            <a:fillRect/>
          </a:stretch>
        </p:blipFill>
        <p:spPr>
          <a:xfrm>
            <a:off x="152400" y="601400"/>
            <a:ext cx="8839197" cy="3940681"/>
          </a:xfrm>
          <a:prstGeom prst="rect">
            <a:avLst/>
          </a:prstGeom>
          <a:noFill/>
          <a:ln>
            <a:noFill/>
          </a:ln>
        </p:spPr>
      </p:pic>
      <p:sp>
        <p:nvSpPr>
          <p:cNvPr id="218" name="Google Shape;218;p44"/>
          <p:cNvSpPr txBox="1"/>
          <p:nvPr/>
        </p:nvSpPr>
        <p:spPr>
          <a:xfrm>
            <a:off x="194525" y="4804925"/>
            <a:ext cx="68220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By CollaborativeGeneticist - Own work, CC BY-SA 4.0, </a:t>
            </a:r>
            <a:r>
              <a:rPr lang="ru" sz="900" u="sng">
                <a:solidFill>
                  <a:schemeClr val="hlink"/>
                </a:solidFill>
                <a:hlinkClick r:id="rId4"/>
              </a:rPr>
              <a:t>https://commons.wikimedia.org/w/index.php?curid=113209159</a:t>
            </a:r>
            <a:r>
              <a:rPr lang="ru" sz="900">
                <a:solidFill>
                  <a:schemeClr val="dk2"/>
                </a:solidFill>
              </a:rPr>
              <a:t> </a:t>
            </a:r>
            <a:endParaRPr sz="900">
              <a:solidFill>
                <a:schemeClr val="dk2"/>
              </a:solidFill>
            </a:endParaRPr>
          </a:p>
        </p:txBody>
      </p:sp>
      <p:sp>
        <p:nvSpPr>
          <p:cNvPr id="219" name="Google Shape;219;p44"/>
          <p:cNvSpPr/>
          <p:nvPr/>
        </p:nvSpPr>
        <p:spPr>
          <a:xfrm>
            <a:off x="4055725" y="720375"/>
            <a:ext cx="244919" cy="1505527"/>
          </a:xfrm>
          <a:custGeom>
            <a:rect b="b" l="l" r="r" t="t"/>
            <a:pathLst>
              <a:path extrusionOk="0" h="61664" w="15909">
                <a:moveTo>
                  <a:pt x="0" y="0"/>
                </a:moveTo>
                <a:cubicBezTo>
                  <a:pt x="2642" y="5091"/>
                  <a:pt x="15369" y="20267"/>
                  <a:pt x="15849" y="30544"/>
                </a:cubicBezTo>
                <a:cubicBezTo>
                  <a:pt x="16329" y="40821"/>
                  <a:pt x="5043" y="56477"/>
                  <a:pt x="2882" y="61664"/>
                </a:cubicBezTo>
              </a:path>
            </a:pathLst>
          </a:custGeom>
          <a:noFill/>
          <a:ln cap="flat" cmpd="sng" w="9525">
            <a:solidFill>
              <a:schemeClr val="dk2"/>
            </a:solidFill>
            <a:prstDash val="solid"/>
            <a:round/>
            <a:headEnd len="med" w="med" type="triangle"/>
            <a:tailEnd len="med" w="med" type="triangle"/>
          </a:ln>
        </p:spPr>
      </p:sp>
      <p:sp>
        <p:nvSpPr>
          <p:cNvPr id="220" name="Google Shape;220;p44"/>
          <p:cNvSpPr txBox="1"/>
          <p:nvPr/>
        </p:nvSpPr>
        <p:spPr>
          <a:xfrm>
            <a:off x="4351100" y="1167000"/>
            <a:ext cx="8499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rPr>
              <a:t>глубина дерева</a:t>
            </a:r>
            <a:endParaRPr sz="1200">
              <a:solidFill>
                <a:schemeClr val="dk2"/>
              </a:solidFill>
            </a:endParaRPr>
          </a:p>
        </p:txBody>
      </p:sp>
      <p:cxnSp>
        <p:nvCxnSpPr>
          <p:cNvPr id="221" name="Google Shape;221;p44"/>
          <p:cNvCxnSpPr/>
          <p:nvPr/>
        </p:nvCxnSpPr>
        <p:spPr>
          <a:xfrm flipH="1" rot="10800000">
            <a:off x="2074700" y="1217425"/>
            <a:ext cx="36000" cy="2304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44"/>
          <p:cNvSpPr txBox="1"/>
          <p:nvPr/>
        </p:nvSpPr>
        <p:spPr>
          <a:xfrm>
            <a:off x="1736150" y="1447825"/>
            <a:ext cx="713100" cy="1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200">
                <a:solidFill>
                  <a:schemeClr val="dk2"/>
                </a:solidFill>
              </a:rPr>
              <a:t>сплит</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Подбор гиперпараметров рандомного леса</a:t>
            </a:r>
            <a:endParaRPr/>
          </a:p>
        </p:txBody>
      </p:sp>
      <p:sp>
        <p:nvSpPr>
          <p:cNvPr id="228" name="Google Shape;22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Глубина дерева: лучше использовать </a:t>
            </a:r>
            <a:r>
              <a:rPr b="1" lang="ru"/>
              <a:t>глубокие</a:t>
            </a:r>
            <a:r>
              <a:rPr lang="ru"/>
              <a:t> деревья, чтобы уменьшать смещение;</a:t>
            </a:r>
            <a:endParaRPr/>
          </a:p>
          <a:p>
            <a:pPr indent="-342900" lvl="0" marL="457200" rtl="0" algn="l">
              <a:spcBef>
                <a:spcPts val="1000"/>
              </a:spcBef>
              <a:spcAft>
                <a:spcPts val="0"/>
              </a:spcAft>
              <a:buSzPts val="1800"/>
              <a:buChar char="●"/>
            </a:pPr>
            <a:r>
              <a:rPr lang="ru"/>
              <a:t>Количество признаков для обучения:</a:t>
            </a:r>
            <a:endParaRPr/>
          </a:p>
          <a:p>
            <a:pPr indent="-317500" lvl="1" marL="914400" rtl="0" algn="l">
              <a:spcBef>
                <a:spcPts val="1000"/>
              </a:spcBef>
              <a:spcAft>
                <a:spcPts val="0"/>
              </a:spcAft>
              <a:buSzPts val="1400"/>
              <a:buChar char="○"/>
            </a:pPr>
            <a:r>
              <a:rPr lang="ru"/>
              <a:t>В задачах классификации - корень из числа всех признаков;</a:t>
            </a:r>
            <a:endParaRPr/>
          </a:p>
          <a:p>
            <a:pPr indent="-317500" lvl="1" marL="914400" rtl="0" algn="l">
              <a:spcBef>
                <a:spcPts val="1000"/>
              </a:spcBef>
              <a:spcAft>
                <a:spcPts val="0"/>
              </a:spcAft>
              <a:buSzPts val="1400"/>
              <a:buChar char="○"/>
            </a:pPr>
            <a:r>
              <a:rPr lang="ru"/>
              <a:t>В задачах регрессии - треть всех признаков.</a:t>
            </a:r>
            <a:endParaRPr/>
          </a:p>
          <a:p>
            <a:pPr indent="-342900" lvl="0" marL="457200" rtl="0" algn="l">
              <a:spcBef>
                <a:spcPts val="1000"/>
              </a:spcBef>
              <a:spcAft>
                <a:spcPts val="1000"/>
              </a:spcAft>
              <a:buSzPts val="1800"/>
              <a:buChar char="●"/>
            </a:pPr>
            <a:r>
              <a:rPr lang="ru"/>
              <a:t>Количество деревьев: размер леса ограничивается в тот момент, когда ошибка перестает значимо уменьшаться.</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Бустинг</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Бустинг</a:t>
            </a:r>
            <a:endParaRPr/>
          </a:p>
        </p:txBody>
      </p:sp>
      <p:sp>
        <p:nvSpPr>
          <p:cNvPr id="239" name="Google Shape;239;p47"/>
          <p:cNvSpPr txBox="1"/>
          <p:nvPr/>
        </p:nvSpPr>
        <p:spPr>
          <a:xfrm>
            <a:off x="223325" y="4776100"/>
            <a:ext cx="76575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a:solidFill>
                  <a:schemeClr val="dk1"/>
                </a:solidFill>
              </a:rPr>
              <a:t>By Sirakorn - Own work, CC BY-SA 4.0, </a:t>
            </a:r>
            <a:r>
              <a:rPr lang="ru" sz="900" u="sng">
                <a:solidFill>
                  <a:schemeClr val="hlink"/>
                </a:solidFill>
                <a:hlinkClick r:id="rId3"/>
              </a:rPr>
              <a:t>https://commons.wikimedia.org/wiki/File:Ensemble_Boosting.svg</a:t>
            </a:r>
            <a:r>
              <a:rPr lang="ru" sz="900">
                <a:solidFill>
                  <a:schemeClr val="dk1"/>
                </a:solidFill>
              </a:rPr>
              <a:t> </a:t>
            </a:r>
            <a:r>
              <a:rPr lang="ru" sz="900">
                <a:solidFill>
                  <a:schemeClr val="dk2"/>
                </a:solidFill>
              </a:rPr>
              <a:t> </a:t>
            </a:r>
            <a:endParaRPr sz="900">
              <a:solidFill>
                <a:schemeClr val="dk2"/>
              </a:solidFill>
            </a:endParaRPr>
          </a:p>
        </p:txBody>
      </p:sp>
      <p:pic>
        <p:nvPicPr>
          <p:cNvPr id="240" name="Google Shape;240;p47"/>
          <p:cNvPicPr preferRelativeResize="0"/>
          <p:nvPr/>
        </p:nvPicPr>
        <p:blipFill>
          <a:blip r:embed="rId4">
            <a:alphaModFix/>
          </a:blip>
          <a:stretch>
            <a:fillRect/>
          </a:stretch>
        </p:blipFill>
        <p:spPr>
          <a:xfrm>
            <a:off x="1398675" y="1141300"/>
            <a:ext cx="6141564" cy="34535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Бустинг</a:t>
            </a:r>
            <a:endParaRPr/>
          </a:p>
        </p:txBody>
      </p:sp>
      <p:sp>
        <p:nvSpPr>
          <p:cNvPr id="246" name="Google Shape;24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В бустинге модели учатся последовательно. Обучение начинается с простой, “слабой” модели, и каждая следующая модель учится уменьшать ошибку предыдущей;</a:t>
            </a:r>
            <a:endParaRPr/>
          </a:p>
          <a:p>
            <a:pPr indent="-342900" lvl="0" marL="457200" rtl="0" algn="l">
              <a:spcBef>
                <a:spcPts val="1000"/>
              </a:spcBef>
              <a:spcAft>
                <a:spcPts val="1000"/>
              </a:spcAft>
              <a:buSzPts val="1800"/>
              <a:buChar char="●"/>
            </a:pPr>
            <a:r>
              <a:rPr lang="ru"/>
              <a:t>О</a:t>
            </a:r>
            <a:r>
              <a:rPr lang="ru"/>
              <a:t>сновная цель бустинга — уменьшение </a:t>
            </a:r>
            <a:r>
              <a:rPr b="1" lang="ru"/>
              <a:t>смещения</a:t>
            </a:r>
            <a:r>
              <a:rPr lang="ru"/>
              <a:t>, поэтому в качестве базовых алгоритмов часто выбирают алгоритмы с высоким смещением и небольшим разбросом (например, неглубокие решающие деревья).</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Адаптивный бустинг</a:t>
            </a:r>
            <a:endParaRPr/>
          </a:p>
        </p:txBody>
      </p:sp>
      <p:sp>
        <p:nvSpPr>
          <p:cNvPr id="252" name="Google Shape;25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ru"/>
              <a:t>A gambler, frustrated by persistent horse-racing losses and envious of his friends' winnings, decides to allow a group of his fellow gamblers to make bets on his behalf. He decides he will wager a fixed sum of money in every race, but that he will apportion his money among his friends based on how well they are doing. Certainly, if he knew psychically ahead of time which of his friends would win the most, he would naturally have that friend handle all his wagers. Lacking such clairvoyance, however, he attempts to allocate each race's wager in such a way that his total winnings for the season will be reasonably close to what he would have won had he bet everything with the luckiest of his friends. (Freund, Yoav; Schapire, Robert E. (1995), A desicion-theoretic generalization of on-line learning and an application to boosting)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Адаптивный бустинг (AdaBoost)</a:t>
            </a:r>
            <a:endParaRPr/>
          </a:p>
        </p:txBody>
      </p:sp>
      <p:sp>
        <p:nvSpPr>
          <p:cNvPr id="258" name="Google Shape;25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Присваиваем</a:t>
            </a:r>
            <a:r>
              <a:rPr lang="ru"/>
              <a:t> одинаковый вес каждому объекту из данных;</a:t>
            </a:r>
            <a:endParaRPr/>
          </a:p>
          <a:p>
            <a:pPr indent="-342900" lvl="0" marL="457200" rtl="0" algn="l">
              <a:spcBef>
                <a:spcPts val="1000"/>
              </a:spcBef>
              <a:spcAft>
                <a:spcPts val="0"/>
              </a:spcAft>
              <a:buSzPts val="1800"/>
              <a:buAutoNum type="arabicPeriod"/>
            </a:pPr>
            <a:r>
              <a:rPr lang="ru"/>
              <a:t>Обучаем “слабую” модель;</a:t>
            </a:r>
            <a:endParaRPr/>
          </a:p>
          <a:p>
            <a:pPr indent="-342900" lvl="0" marL="457200" rtl="0" algn="l">
              <a:spcBef>
                <a:spcPts val="1000"/>
              </a:spcBef>
              <a:spcAft>
                <a:spcPts val="0"/>
              </a:spcAft>
              <a:buSzPts val="1800"/>
              <a:buAutoNum type="arabicPeriod"/>
            </a:pPr>
            <a:r>
              <a:rPr lang="ru"/>
              <a:t>Корректируем веса объектов из выборки после каждого шага алгоритма (после получения предсказаний текущей “слабой” модели): неверно предсказанные элементы приобретают больший вес в следующей итерации;</a:t>
            </a:r>
            <a:endParaRPr/>
          </a:p>
          <a:p>
            <a:pPr indent="-342900" lvl="0" marL="457200" rtl="0" algn="l">
              <a:spcBef>
                <a:spcPts val="1000"/>
              </a:spcBef>
              <a:spcAft>
                <a:spcPts val="1000"/>
              </a:spcAft>
              <a:buSzPts val="1800"/>
              <a:buAutoNum type="arabicPeriod"/>
            </a:pPr>
            <a:r>
              <a:rPr lang="ru"/>
              <a:t>Повторяем до достижения минимальных значений ошибки.</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Адаптивный бустинг</a:t>
            </a:r>
            <a:endParaRPr/>
          </a:p>
        </p:txBody>
      </p:sp>
      <p:pic>
        <p:nvPicPr>
          <p:cNvPr id="264" name="Google Shape;264;p51"/>
          <p:cNvPicPr preferRelativeResize="0"/>
          <p:nvPr/>
        </p:nvPicPr>
        <p:blipFill>
          <a:blip r:embed="rId3">
            <a:alphaModFix/>
          </a:blip>
          <a:stretch>
            <a:fillRect/>
          </a:stretch>
        </p:blipFill>
        <p:spPr>
          <a:xfrm>
            <a:off x="952025" y="1017725"/>
            <a:ext cx="7083832" cy="3820976"/>
          </a:xfrm>
          <a:prstGeom prst="rect">
            <a:avLst/>
          </a:prstGeom>
          <a:noFill/>
          <a:ln>
            <a:noFill/>
          </a:ln>
        </p:spPr>
      </p:pic>
      <p:sp>
        <p:nvSpPr>
          <p:cNvPr id="265" name="Google Shape;265;p51"/>
          <p:cNvSpPr txBox="1"/>
          <p:nvPr/>
        </p:nvSpPr>
        <p:spPr>
          <a:xfrm>
            <a:off x="223325" y="4797725"/>
            <a:ext cx="6368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https://towardsdatascience.com/ensemble-methods-bagging-boosting-and-stacking-c9214a10a205</a:t>
            </a:r>
            <a:r>
              <a:rPr lang="ru" sz="900">
                <a:solidFill>
                  <a:schemeClr val="dk2"/>
                </a:solidFill>
              </a:rPr>
              <a:t> </a:t>
            </a:r>
            <a:endParaRPr sz="9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Адаптивный бустинг: алгоритм</a:t>
            </a:r>
            <a:endParaRPr/>
          </a:p>
        </p:txBody>
      </p:sp>
      <p:sp>
        <p:nvSpPr>
          <p:cNvPr id="271" name="Google Shape;271;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AutoNum type="arabicPeriod"/>
            </a:pPr>
            <a:r>
              <a:rPr lang="ru"/>
              <a:t>Сначала</a:t>
            </a:r>
            <a:r>
              <a:rPr lang="ru"/>
              <a:t> всем примерам в обучающей выборке присваивается одинаковая важность (вес).</a:t>
            </a:r>
            <a:endParaRPr/>
          </a:p>
          <a:p>
            <a:pPr indent="-317182" lvl="0" marL="457200" rtl="0" algn="l">
              <a:spcBef>
                <a:spcPts val="0"/>
              </a:spcBef>
              <a:spcAft>
                <a:spcPts val="0"/>
              </a:spcAft>
              <a:buSzPct val="100000"/>
              <a:buAutoNum type="arabicPeriod"/>
            </a:pPr>
            <a:r>
              <a:rPr lang="ru"/>
              <a:t>Слабая модель делает предсказания, уделяя больше внимания примерам с более высокими весами.</a:t>
            </a:r>
            <a:endParaRPr/>
          </a:p>
          <a:p>
            <a:pPr indent="-317182" lvl="0" marL="457200" rtl="0" algn="l">
              <a:spcBef>
                <a:spcPts val="0"/>
              </a:spcBef>
              <a:spcAft>
                <a:spcPts val="0"/>
              </a:spcAft>
              <a:buSzPct val="100000"/>
              <a:buAutoNum type="arabicPeriod"/>
            </a:pPr>
            <a:r>
              <a:rPr lang="ru"/>
              <a:t>Вычисляем ошибку модели и корректируем веса примеров: увеличиваем важность, если модель ошиблась на этом примере, и уменьшим важность правильно предсказанных примеров.</a:t>
            </a:r>
            <a:endParaRPr/>
          </a:p>
          <a:p>
            <a:pPr indent="-317182" lvl="0" marL="457200" rtl="0" algn="l">
              <a:spcBef>
                <a:spcPts val="0"/>
              </a:spcBef>
              <a:spcAft>
                <a:spcPts val="0"/>
              </a:spcAft>
              <a:buSzPct val="100000"/>
              <a:buAutoNum type="arabicPeriod"/>
            </a:pPr>
            <a:r>
              <a:rPr lang="ru"/>
              <a:t>Вычислите вес всего предсказания слабой модели: более точные модели получают больший вес.</a:t>
            </a:r>
            <a:endParaRPr/>
          </a:p>
          <a:p>
            <a:pPr indent="-317182" lvl="0" marL="457200" rtl="0" algn="l">
              <a:spcBef>
                <a:spcPts val="0"/>
              </a:spcBef>
              <a:spcAft>
                <a:spcPts val="0"/>
              </a:spcAft>
              <a:buSzPct val="100000"/>
              <a:buAutoNum type="arabicPeriod"/>
            </a:pPr>
            <a:r>
              <a:rPr lang="ru"/>
              <a:t>Повторяем шаги 2–5 N раз.</a:t>
            </a:r>
            <a:endParaRPr/>
          </a:p>
          <a:p>
            <a:pPr indent="-317182" lvl="0" marL="457200" rtl="0" algn="l">
              <a:spcBef>
                <a:spcPts val="0"/>
              </a:spcBef>
              <a:spcAft>
                <a:spcPts val="0"/>
              </a:spcAft>
              <a:buSzPct val="100000"/>
              <a:buAutoNum type="arabicPeriod"/>
            </a:pPr>
            <a:r>
              <a:rPr lang="ru"/>
              <a:t>Объединяем все предсказания моделей, учитывая их веса, основанные на точности моделей. Лучшие модели будут иметь большее влияние на окончательный результат.</a:t>
            </a:r>
            <a:endParaRPr/>
          </a:p>
          <a:p>
            <a:pPr indent="0" lvl="0" marL="0" rtl="0" algn="l">
              <a:spcBef>
                <a:spcPts val="1200"/>
              </a:spcBef>
              <a:spcAft>
                <a:spcPts val="1200"/>
              </a:spcAft>
              <a:buNone/>
            </a:pPr>
            <a:r>
              <a:rPr b="1" lang="ru"/>
              <a:t>Результат:</a:t>
            </a:r>
            <a:r>
              <a:rPr lang="ru"/>
              <a:t> ансамбль, предсказания которого точнее, чем любой из отдельных слабых учеников. Финальное предсказание представляет собой средневзвешенное значение всех предсказаний.</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Градиентный бустинг</a:t>
            </a:r>
            <a:endParaRPr/>
          </a:p>
        </p:txBody>
      </p:sp>
      <p:sp>
        <p:nvSpPr>
          <p:cNvPr id="277" name="Google Shape;27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Эффективен для табличных данных (характеристики пользователя), но не на однородных (тексты, картинки…);</a:t>
            </a:r>
            <a:endParaRPr/>
          </a:p>
          <a:p>
            <a:pPr indent="-342900" lvl="0" marL="457200" rtl="0" algn="l">
              <a:spcBef>
                <a:spcPts val="1000"/>
              </a:spcBef>
              <a:spcAft>
                <a:spcPts val="0"/>
              </a:spcAft>
              <a:buSzPts val="1800"/>
              <a:buChar char="●"/>
            </a:pPr>
            <a:r>
              <a:rPr lang="ru"/>
              <a:t>Традиционно объединяет деревья, но можно использовать и другие модели (например, в пакете XGBoost);</a:t>
            </a:r>
            <a:endParaRPr/>
          </a:p>
          <a:p>
            <a:pPr indent="-342900" lvl="0" marL="457200" rtl="0" algn="l">
              <a:spcBef>
                <a:spcPts val="1000"/>
              </a:spcBef>
              <a:spcAft>
                <a:spcPts val="1000"/>
              </a:spcAft>
              <a:buSzPts val="1800"/>
              <a:buChar char="●"/>
            </a:pPr>
            <a:r>
              <a:rPr lang="ru"/>
              <a:t>“Стоит только понимать, что построенная композиция по сути окажется линейной комбинацией линейных моделей, то есть опять-таки линейной моделью (или нейросетью с одним полносвязным слоем). Это уменьшает возможности ансамбля эффективно определять нелинейные зависимости в данных.” (Яндекс.Учебник по МЛ)</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Кросс-валидация</a:t>
            </a:r>
            <a:endParaRPr/>
          </a:p>
        </p:txBody>
      </p:sp>
      <p:sp>
        <p:nvSpPr>
          <p:cNvPr id="111" name="Google Shape;111;p27"/>
          <p:cNvSpPr txBox="1"/>
          <p:nvPr>
            <p:ph idx="1" type="body"/>
          </p:nvPr>
        </p:nvSpPr>
        <p:spPr>
          <a:xfrm>
            <a:off x="311700" y="1152475"/>
            <a:ext cx="4260300" cy="3594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ru" sz="1608">
                <a:solidFill>
                  <a:schemeClr val="dk1"/>
                </a:solidFill>
              </a:rPr>
              <a:t>Идея: мы извлекаем максимум из наших данных, итеративно улучшая параметры модели, и при этом избегаем переобучения.</a:t>
            </a:r>
            <a:endParaRPr sz="1608">
              <a:solidFill>
                <a:schemeClr val="dk1"/>
              </a:solidFill>
            </a:endParaRPr>
          </a:p>
          <a:p>
            <a:pPr indent="0" lvl="0" marL="0" rtl="0" algn="l">
              <a:spcBef>
                <a:spcPts val="1200"/>
              </a:spcBef>
              <a:spcAft>
                <a:spcPts val="0"/>
              </a:spcAft>
              <a:buNone/>
            </a:pPr>
            <a:r>
              <a:rPr lang="ru" sz="1608">
                <a:solidFill>
                  <a:schemeClr val="dk1"/>
                </a:solidFill>
              </a:rPr>
              <a:t>Как мы это делаем:</a:t>
            </a:r>
            <a:endParaRPr sz="1608">
              <a:solidFill>
                <a:schemeClr val="dk1"/>
              </a:solidFill>
            </a:endParaRPr>
          </a:p>
          <a:p>
            <a:pPr indent="0" lvl="0" marL="0" rtl="0" algn="l">
              <a:spcBef>
                <a:spcPts val="1200"/>
              </a:spcBef>
              <a:spcAft>
                <a:spcPts val="0"/>
              </a:spcAft>
              <a:buNone/>
            </a:pPr>
            <a:r>
              <a:rPr lang="ru" sz="1608">
                <a:solidFill>
                  <a:schemeClr val="dk1"/>
                </a:solidFill>
              </a:rPr>
              <a:t>● Делим тренировочную выборку на К кусочков;</a:t>
            </a:r>
            <a:endParaRPr sz="1608">
              <a:solidFill>
                <a:schemeClr val="dk1"/>
              </a:solidFill>
            </a:endParaRPr>
          </a:p>
          <a:p>
            <a:pPr indent="0" lvl="0" marL="0" rtl="0" algn="l">
              <a:spcBef>
                <a:spcPts val="1200"/>
              </a:spcBef>
              <a:spcAft>
                <a:spcPts val="0"/>
              </a:spcAft>
              <a:buNone/>
            </a:pPr>
            <a:r>
              <a:rPr lang="ru" sz="1608">
                <a:solidFill>
                  <a:schemeClr val="dk1"/>
                </a:solidFill>
              </a:rPr>
              <a:t>● Используем К-1 кусочков для тренировки, 1 для валидации;</a:t>
            </a:r>
            <a:endParaRPr sz="1608">
              <a:solidFill>
                <a:schemeClr val="dk1"/>
              </a:solidFill>
            </a:endParaRPr>
          </a:p>
          <a:p>
            <a:pPr indent="0" lvl="0" marL="0" rtl="0" algn="l">
              <a:spcBef>
                <a:spcPts val="1200"/>
              </a:spcBef>
              <a:spcAft>
                <a:spcPts val="0"/>
              </a:spcAft>
              <a:buNone/>
            </a:pPr>
            <a:r>
              <a:rPr lang="ru" sz="1608">
                <a:solidFill>
                  <a:schemeClr val="dk1"/>
                </a:solidFill>
              </a:rPr>
              <a:t>● Повторяем К раз.</a:t>
            </a:r>
            <a:endParaRPr sz="1608">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ru" sz="950"/>
              <a:t>Картинка: </a:t>
            </a:r>
            <a:r>
              <a:rPr lang="ru" sz="950" u="sng">
                <a:solidFill>
                  <a:schemeClr val="hlink"/>
                </a:solidFill>
                <a:hlinkClick r:id="rId3"/>
              </a:rPr>
              <a:t>https://scikit-learn.org/stable/modules/cross_validation.html</a:t>
            </a:r>
            <a:r>
              <a:rPr lang="ru" sz="950"/>
              <a:t>  </a:t>
            </a:r>
            <a:endParaRPr sz="950"/>
          </a:p>
        </p:txBody>
      </p:sp>
      <p:pic>
        <p:nvPicPr>
          <p:cNvPr id="112" name="Google Shape;112;p27"/>
          <p:cNvPicPr preferRelativeResize="0"/>
          <p:nvPr/>
        </p:nvPicPr>
        <p:blipFill>
          <a:blip r:embed="rId4">
            <a:alphaModFix/>
          </a:blip>
          <a:stretch>
            <a:fillRect/>
          </a:stretch>
        </p:blipFill>
        <p:spPr>
          <a:xfrm>
            <a:off x="5024100" y="1017725"/>
            <a:ext cx="3898875" cy="3340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Почему</a:t>
            </a:r>
            <a:r>
              <a:rPr lang="ru"/>
              <a:t> бустинг градиентный</a:t>
            </a:r>
            <a:endParaRPr/>
          </a:p>
        </p:txBody>
      </p:sp>
      <p:sp>
        <p:nvSpPr>
          <p:cNvPr id="283" name="Google Shape;283;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Идея: на каждом этапе обучать текущую модель приближать вектор ошибок предыдущей модели. Т.е. имея вектор истинных значений у и вектор предсказаний предыдущей модели ŷ, новая модель будет предсказывать вектор у - </a:t>
            </a:r>
            <a:r>
              <a:rPr lang="ru">
                <a:solidFill>
                  <a:schemeClr val="dk1"/>
                </a:solidFill>
              </a:rPr>
              <a:t>ŷ.</a:t>
            </a:r>
            <a:endParaRPr>
              <a:solidFill>
                <a:schemeClr val="dk1"/>
              </a:solidFill>
            </a:endParaRPr>
          </a:p>
          <a:p>
            <a:pPr indent="0" lvl="0" marL="0" rtl="0" algn="l">
              <a:spcBef>
                <a:spcPts val="1200"/>
              </a:spcBef>
              <a:spcAft>
                <a:spcPts val="1200"/>
              </a:spcAft>
              <a:buNone/>
            </a:pPr>
            <a:r>
              <a:rPr lang="ru">
                <a:solidFill>
                  <a:schemeClr val="dk1"/>
                </a:solidFill>
              </a:rPr>
              <a:t>Как мы помним, вектор предсказаний - это вектор значений производной функции потерь в каждой точке, т.е. градиент. Каждая текущая модель шагает в сторону </a:t>
            </a:r>
            <a:r>
              <a:rPr b="1" lang="ru">
                <a:solidFill>
                  <a:schemeClr val="dk1"/>
                </a:solidFill>
              </a:rPr>
              <a:t>антиградиента</a:t>
            </a:r>
            <a:r>
              <a:rPr lang="ru">
                <a:solidFill>
                  <a:schemeClr val="dk1"/>
                </a:solidFill>
              </a:rPr>
              <a:t> вектора предсказаний предыдущей модели.</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Градиентный спуск</a:t>
            </a:r>
            <a:endParaRPr/>
          </a:p>
        </p:txBody>
      </p:sp>
      <p:sp>
        <p:nvSpPr>
          <p:cNvPr id="289" name="Google Shape;289;p5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ru"/>
              <a:t>Градиент - это направление наискорейшего роста функции. </a:t>
            </a:r>
            <a:endParaRPr/>
          </a:p>
          <a:p>
            <a:pPr indent="-317500" lvl="0" marL="457200" rtl="0" algn="l">
              <a:spcBef>
                <a:spcPts val="1000"/>
              </a:spcBef>
              <a:spcAft>
                <a:spcPts val="0"/>
              </a:spcAft>
              <a:buSzPts val="1400"/>
              <a:buChar char="●"/>
            </a:pPr>
            <a:r>
              <a:rPr lang="ru"/>
              <a:t>Направление градиента говорит нам, в каком направлении происходит самый крутой подъем, а его величина говорит нам, насколько крутым является самый крутой подъем/спуск.</a:t>
            </a:r>
            <a:endParaRPr/>
          </a:p>
          <a:p>
            <a:pPr indent="-317500" lvl="0" marL="457200" rtl="0" algn="l">
              <a:spcBef>
                <a:spcPts val="1000"/>
              </a:spcBef>
              <a:spcAft>
                <a:spcPts val="1000"/>
              </a:spcAft>
              <a:buSzPts val="1400"/>
              <a:buChar char="●"/>
            </a:pPr>
            <a:r>
              <a:rPr lang="ru"/>
              <a:t>Таким образом, чтобы спуститься к минимуму, достаточно брать отрицательные значения градиента.</a:t>
            </a:r>
            <a:endParaRPr/>
          </a:p>
        </p:txBody>
      </p:sp>
      <p:pic>
        <p:nvPicPr>
          <p:cNvPr id="290" name="Google Shape;290;p55"/>
          <p:cNvPicPr preferRelativeResize="0"/>
          <p:nvPr/>
        </p:nvPicPr>
        <p:blipFill>
          <a:blip r:embed="rId3">
            <a:alphaModFix/>
          </a:blip>
          <a:stretch>
            <a:fillRect/>
          </a:stretch>
        </p:blipFill>
        <p:spPr>
          <a:xfrm>
            <a:off x="4464000" y="1170125"/>
            <a:ext cx="4527601" cy="3395700"/>
          </a:xfrm>
          <a:prstGeom prst="rect">
            <a:avLst/>
          </a:prstGeom>
          <a:noFill/>
          <a:ln>
            <a:noFill/>
          </a:ln>
        </p:spPr>
      </p:pic>
      <p:sp>
        <p:nvSpPr>
          <p:cNvPr id="291" name="Google Shape;291;p55"/>
          <p:cNvSpPr txBox="1"/>
          <p:nvPr/>
        </p:nvSpPr>
        <p:spPr>
          <a:xfrm>
            <a:off x="374600" y="4790525"/>
            <a:ext cx="63177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https://blog.paperspace.com/intro-to-optimization-in-deep-learning-gradient-descent/</a:t>
            </a:r>
            <a:r>
              <a:rPr lang="ru" sz="900">
                <a:solidFill>
                  <a:schemeClr val="dk2"/>
                </a:solidFill>
              </a:rPr>
              <a:t> </a:t>
            </a:r>
            <a:endParaRPr sz="9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Градиентный спуск (напоминание)</a:t>
            </a:r>
            <a:endParaRPr/>
          </a:p>
        </p:txBody>
      </p:sp>
      <p:sp>
        <p:nvSpPr>
          <p:cNvPr id="297" name="Google Shape;297;p56"/>
          <p:cNvSpPr txBox="1"/>
          <p:nvPr>
            <p:ph idx="1" type="body"/>
          </p:nvPr>
        </p:nvSpPr>
        <p:spPr>
          <a:xfrm>
            <a:off x="311700" y="1152475"/>
            <a:ext cx="4260300" cy="391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600"/>
              <a:t>Идея: мы берем частную производную функции потерь по каждому из весов. Получаем градиент - вектор из частных производных. Потом к каждому весу прибавляем значение этой производной, но не всё полностью, а умноженное на некое небольшое число (learning rate), чтобы не проскочить минимум. Потом вычисляем новый лосс, пока не дойдем* до 0.</a:t>
            </a:r>
            <a:endParaRPr sz="1600"/>
          </a:p>
          <a:p>
            <a:pPr indent="0" lvl="0" marL="0" rtl="0" algn="l">
              <a:spcBef>
                <a:spcPts val="1200"/>
              </a:spcBef>
              <a:spcAft>
                <a:spcPts val="1200"/>
              </a:spcAft>
              <a:buNone/>
            </a:pPr>
            <a:r>
              <a:rPr lang="ru"/>
              <a:t>* </a:t>
            </a:r>
            <a:r>
              <a:rPr lang="ru"/>
              <a:t>стоит сказать, что на самом деле количество подобных проходов, или эпох, ограничено. </a:t>
            </a:r>
            <a:endParaRPr/>
          </a:p>
        </p:txBody>
      </p:sp>
      <p:pic>
        <p:nvPicPr>
          <p:cNvPr id="298" name="Google Shape;298;p56"/>
          <p:cNvPicPr preferRelativeResize="0"/>
          <p:nvPr/>
        </p:nvPicPr>
        <p:blipFill>
          <a:blip r:embed="rId3">
            <a:alphaModFix/>
          </a:blip>
          <a:stretch>
            <a:fillRect/>
          </a:stretch>
        </p:blipFill>
        <p:spPr>
          <a:xfrm>
            <a:off x="4832400" y="1224500"/>
            <a:ext cx="3999900" cy="2659930"/>
          </a:xfrm>
          <a:prstGeom prst="rect">
            <a:avLst/>
          </a:prstGeom>
          <a:noFill/>
          <a:ln>
            <a:noFill/>
          </a:ln>
        </p:spPr>
      </p:pic>
      <p:sp>
        <p:nvSpPr>
          <p:cNvPr id="299" name="Google Shape;299;p56"/>
          <p:cNvSpPr txBox="1"/>
          <p:nvPr/>
        </p:nvSpPr>
        <p:spPr>
          <a:xfrm>
            <a:off x="4832400" y="3884425"/>
            <a:ext cx="39999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2"/>
                </a:solidFill>
              </a:rPr>
              <a:t>D - это значение частной производной, или крутизна склона, learning rate - скорость движения, D*lr - длина шага.</a:t>
            </a:r>
            <a:endParaRPr>
              <a:solidFill>
                <a:schemeClr val="dk2"/>
              </a:solidFill>
            </a:endParaRPr>
          </a:p>
        </p:txBody>
      </p:sp>
      <p:sp>
        <p:nvSpPr>
          <p:cNvPr id="300" name="Google Shape;300;p56"/>
          <p:cNvSpPr txBox="1"/>
          <p:nvPr/>
        </p:nvSpPr>
        <p:spPr>
          <a:xfrm>
            <a:off x="4632000" y="4655350"/>
            <a:ext cx="45120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https://towardsdatascience.com/linear-regression-using-gradient-descent-97a6c8700931</a:t>
            </a:r>
            <a:r>
              <a:rPr lang="ru" sz="900">
                <a:solidFill>
                  <a:schemeClr val="dk2"/>
                </a:solidFill>
              </a:rPr>
              <a:t> </a:t>
            </a:r>
            <a:endParaRPr sz="9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Градиентный спуск</a:t>
            </a:r>
            <a:endParaRPr/>
          </a:p>
        </p:txBody>
      </p:sp>
      <p:sp>
        <p:nvSpPr>
          <p:cNvPr id="306" name="Google Shape;306;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sz="1600"/>
              <a:t>Антиградиент - не всегда шаг назад. </a:t>
            </a:r>
            <a:endParaRPr sz="1600"/>
          </a:p>
          <a:p>
            <a:pPr indent="0" lvl="0" marL="0" rtl="0" algn="l">
              <a:spcBef>
                <a:spcPts val="1200"/>
              </a:spcBef>
              <a:spcAft>
                <a:spcPts val="1200"/>
              </a:spcAft>
              <a:buNone/>
            </a:pPr>
            <a:r>
              <a:rPr lang="ru" sz="1600"/>
              <a:t>В примере справа есть объекты х1 и х2 и значение функции а для них (текущее предсказание). Окружности показывают варианты следующего шага: направление L1 - предыдущее направление, </a:t>
            </a:r>
            <a:r>
              <a:rPr lang="ru" sz="1600">
                <a:solidFill>
                  <a:schemeClr val="dk1"/>
                </a:solidFill>
              </a:rPr>
              <a:t>L2 - антиградиент. Поскольку L2 &lt; L1, шаг в направлении антиградиента - более выгодный.</a:t>
            </a:r>
            <a:endParaRPr sz="1600"/>
          </a:p>
        </p:txBody>
      </p:sp>
      <p:pic>
        <p:nvPicPr>
          <p:cNvPr id="307" name="Google Shape;307;p57"/>
          <p:cNvPicPr preferRelativeResize="0"/>
          <p:nvPr/>
        </p:nvPicPr>
        <p:blipFill>
          <a:blip r:embed="rId3">
            <a:alphaModFix/>
          </a:blip>
          <a:stretch>
            <a:fillRect/>
          </a:stretch>
        </p:blipFill>
        <p:spPr>
          <a:xfrm>
            <a:off x="4703323" y="1112725"/>
            <a:ext cx="4352302" cy="3634550"/>
          </a:xfrm>
          <a:prstGeom prst="rect">
            <a:avLst/>
          </a:prstGeom>
          <a:noFill/>
          <a:ln>
            <a:noFill/>
          </a:ln>
        </p:spPr>
      </p:pic>
      <p:sp>
        <p:nvSpPr>
          <p:cNvPr id="308" name="Google Shape;308;p57"/>
          <p:cNvSpPr txBox="1"/>
          <p:nvPr/>
        </p:nvSpPr>
        <p:spPr>
          <a:xfrm>
            <a:off x="311700" y="4747275"/>
            <a:ext cx="69876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https://education.yandex.ru/handbook/ml/article/gradientnyj-busting</a:t>
            </a:r>
            <a:r>
              <a:rPr lang="ru" sz="900">
                <a:solidFill>
                  <a:schemeClr val="dk2"/>
                </a:solidFill>
              </a:rPr>
              <a:t> </a:t>
            </a:r>
            <a:endParaRPr sz="9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ru"/>
              <a:t>Стекинг</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pic>
        <p:nvPicPr>
          <p:cNvPr id="319" name="Google Shape;319;p59"/>
          <p:cNvPicPr preferRelativeResize="0"/>
          <p:nvPr/>
        </p:nvPicPr>
        <p:blipFill>
          <a:blip r:embed="rId3">
            <a:alphaModFix/>
          </a:blip>
          <a:stretch>
            <a:fillRect/>
          </a:stretch>
        </p:blipFill>
        <p:spPr>
          <a:xfrm>
            <a:off x="936500" y="1284250"/>
            <a:ext cx="7456476" cy="3152850"/>
          </a:xfrm>
          <a:prstGeom prst="rect">
            <a:avLst/>
          </a:prstGeom>
          <a:noFill/>
          <a:ln>
            <a:noFill/>
          </a:ln>
        </p:spPr>
      </p:pic>
      <p:sp>
        <p:nvSpPr>
          <p:cNvPr id="320" name="Google Shape;320;p59"/>
          <p:cNvSpPr txBox="1"/>
          <p:nvPr/>
        </p:nvSpPr>
        <p:spPr>
          <a:xfrm>
            <a:off x="338575" y="4740100"/>
            <a:ext cx="651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https://github.com/nstsj/ML_for_NLP/blob/main/7_ensembles/ensembles_ML-texts.ipynb</a:t>
            </a:r>
            <a:r>
              <a:rPr lang="ru" sz="900">
                <a:solidFill>
                  <a:schemeClr val="dk2"/>
                </a:solidFill>
              </a:rPr>
              <a:t> </a:t>
            </a:r>
            <a:endParaRPr sz="900">
              <a:solidFill>
                <a:schemeClr val="dk2"/>
              </a:solidFill>
            </a:endParaRPr>
          </a:p>
        </p:txBody>
      </p:sp>
      <p:sp>
        <p:nvSpPr>
          <p:cNvPr id="321" name="Google Shape;321;p59"/>
          <p:cNvSpPr/>
          <p:nvPr/>
        </p:nvSpPr>
        <p:spPr>
          <a:xfrm>
            <a:off x="3003975" y="965300"/>
            <a:ext cx="1628100" cy="669900"/>
          </a:xfrm>
          <a:prstGeom prst="downArrowCallout">
            <a:avLst>
              <a:gd fmla="val 25000" name="adj1"/>
              <a:gd fmla="val 25000" name="adj2"/>
              <a:gd fmla="val 25000" name="adj3"/>
              <a:gd fmla="val 64977" name="adj4"/>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Модели разных типов</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27" name="Google Shape;327;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Идеи:</a:t>
            </a:r>
            <a:endParaRPr/>
          </a:p>
          <a:p>
            <a:pPr indent="-342900" lvl="0" marL="457200" rtl="0" algn="l">
              <a:spcBef>
                <a:spcPts val="1200"/>
              </a:spcBef>
              <a:spcAft>
                <a:spcPts val="0"/>
              </a:spcAft>
              <a:buSzPts val="1800"/>
              <a:buChar char="●"/>
            </a:pPr>
            <a:r>
              <a:rPr lang="ru"/>
              <a:t>В качестве базовых моделей можно обучать алгоритмы разных типов;</a:t>
            </a:r>
            <a:endParaRPr/>
          </a:p>
          <a:p>
            <a:pPr indent="-342900" lvl="0" marL="457200" rtl="0" algn="l">
              <a:spcBef>
                <a:spcPts val="1000"/>
              </a:spcBef>
              <a:spcAft>
                <a:spcPts val="1000"/>
              </a:spcAft>
              <a:buSzPts val="1800"/>
              <a:buChar char="●"/>
            </a:pPr>
            <a:r>
              <a:rPr lang="ru"/>
              <a:t>В конце мета-модель агрегирует результаты предыдущих и выдает предсказание.</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33" name="Google Shape;333;p61"/>
          <p:cNvSpPr txBox="1"/>
          <p:nvPr>
            <p:ph idx="1" type="body"/>
          </p:nvPr>
        </p:nvSpPr>
        <p:spPr>
          <a:xfrm>
            <a:off x="311700" y="1152475"/>
            <a:ext cx="8520600" cy="35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Алгоритм</a:t>
            </a:r>
            <a:r>
              <a:rPr lang="ru"/>
              <a:t>:</a:t>
            </a:r>
            <a:endParaRPr/>
          </a:p>
          <a:p>
            <a:pPr indent="-342900" lvl="0" marL="457200" rtl="0" algn="l">
              <a:spcBef>
                <a:spcPts val="1200"/>
              </a:spcBef>
              <a:spcAft>
                <a:spcPts val="0"/>
              </a:spcAft>
              <a:buSzPts val="1800"/>
              <a:buChar char="●"/>
            </a:pPr>
            <a:r>
              <a:rPr lang="ru"/>
              <a:t>Данные делятся на тренировочное и тестовое множества;</a:t>
            </a:r>
            <a:endParaRPr/>
          </a:p>
          <a:p>
            <a:pPr indent="-342900" lvl="0" marL="457200" rtl="0" algn="l">
              <a:spcBef>
                <a:spcPts val="1000"/>
              </a:spcBef>
              <a:spcAft>
                <a:spcPts val="0"/>
              </a:spcAft>
              <a:buSzPts val="1800"/>
              <a:buChar char="●"/>
            </a:pPr>
            <a:r>
              <a:rPr lang="ru"/>
              <a:t>Тренировочная выборка делится на фолды, как при кросс-валидации, и каждая базовая модель обучается на каждом фолде;</a:t>
            </a:r>
            <a:endParaRPr/>
          </a:p>
          <a:p>
            <a:pPr indent="-342900" lvl="0" marL="457200" rtl="0" algn="l">
              <a:spcBef>
                <a:spcPts val="1000"/>
              </a:spcBef>
              <a:spcAft>
                <a:spcPts val="0"/>
              </a:spcAft>
              <a:buSzPts val="1800"/>
              <a:buChar char="●"/>
            </a:pPr>
            <a:r>
              <a:rPr lang="ru"/>
              <a:t>Предсказания базовых моделей на валидационных выборках являются мета-факторами, на которых обучается мета-модель.</a:t>
            </a:r>
            <a:endParaRPr/>
          </a:p>
          <a:p>
            <a:pPr indent="0" lvl="0" marL="0" rtl="0" algn="l">
              <a:spcBef>
                <a:spcPts val="1000"/>
              </a:spcBef>
              <a:spcAft>
                <a:spcPts val="1000"/>
              </a:spcAft>
              <a:buNone/>
            </a:pPr>
            <a:r>
              <a:rPr lang="ru"/>
              <a:t>Также можно использовать </a:t>
            </a:r>
            <a:r>
              <a:rPr b="1" lang="ru"/>
              <a:t>блендинг:</a:t>
            </a:r>
            <a:r>
              <a:rPr lang="ru"/>
              <a:t> обучить модели на тренировочной выборке без кросс-валидации, сделать предсказания на тестовой, и на этих предсказаниях обучить мета-модель.</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Стекинг</a:t>
            </a:r>
            <a:endParaRPr/>
          </a:p>
        </p:txBody>
      </p:sp>
      <p:pic>
        <p:nvPicPr>
          <p:cNvPr id="339" name="Google Shape;339;p62"/>
          <p:cNvPicPr preferRelativeResize="0"/>
          <p:nvPr/>
        </p:nvPicPr>
        <p:blipFill>
          <a:blip r:embed="rId3">
            <a:alphaModFix/>
          </a:blip>
          <a:stretch>
            <a:fillRect/>
          </a:stretch>
        </p:blipFill>
        <p:spPr>
          <a:xfrm>
            <a:off x="1343500" y="1365463"/>
            <a:ext cx="6286500" cy="2905125"/>
          </a:xfrm>
          <a:prstGeom prst="rect">
            <a:avLst/>
          </a:prstGeom>
          <a:noFill/>
          <a:ln>
            <a:noFill/>
          </a:ln>
        </p:spPr>
      </p:pic>
      <p:sp>
        <p:nvSpPr>
          <p:cNvPr id="340" name="Google Shape;340;p62"/>
          <p:cNvSpPr txBox="1"/>
          <p:nvPr/>
        </p:nvSpPr>
        <p:spPr>
          <a:xfrm>
            <a:off x="311700" y="4618350"/>
            <a:ext cx="822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https://medium.com/@stevenyu530_73989/stacking-and-blending-intuitive-explanation-of-advanced-ensemble-methods-46b295da413c</a:t>
            </a:r>
            <a:r>
              <a:rPr lang="ru" sz="900">
                <a:solidFill>
                  <a:schemeClr val="dk2"/>
                </a:solidFill>
              </a:rPr>
              <a:t> </a:t>
            </a:r>
            <a:endParaRPr sz="9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46" name="Google Shape;346;p63"/>
          <p:cNvSpPr txBox="1"/>
          <p:nvPr/>
        </p:nvSpPr>
        <p:spPr>
          <a:xfrm>
            <a:off x="311700" y="4618350"/>
            <a:ext cx="822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Картинки: </a:t>
            </a:r>
            <a:r>
              <a:rPr lang="ru" sz="900" u="sng">
                <a:solidFill>
                  <a:schemeClr val="hlink"/>
                </a:solidFill>
                <a:hlinkClick r:id="rId3"/>
              </a:rPr>
              <a:t>https://medium.com/@stevenyu530_73989/stacking-and-blending-intuitive-explanation-of-advanced-ensemble-methods-46b295da413c</a:t>
            </a:r>
            <a:r>
              <a:rPr lang="ru" sz="900">
                <a:solidFill>
                  <a:schemeClr val="dk2"/>
                </a:solidFill>
              </a:rPr>
              <a:t> </a:t>
            </a:r>
            <a:endParaRPr sz="900">
              <a:solidFill>
                <a:schemeClr val="dk2"/>
              </a:solidFill>
            </a:endParaRPr>
          </a:p>
        </p:txBody>
      </p:sp>
      <p:pic>
        <p:nvPicPr>
          <p:cNvPr id="347" name="Google Shape;347;p63"/>
          <p:cNvPicPr preferRelativeResize="0"/>
          <p:nvPr/>
        </p:nvPicPr>
        <p:blipFill>
          <a:blip r:embed="rId4">
            <a:alphaModFix/>
          </a:blip>
          <a:stretch>
            <a:fillRect/>
          </a:stretch>
        </p:blipFill>
        <p:spPr>
          <a:xfrm>
            <a:off x="235900" y="1523650"/>
            <a:ext cx="4425740" cy="2588775"/>
          </a:xfrm>
          <a:prstGeom prst="rect">
            <a:avLst/>
          </a:prstGeom>
          <a:noFill/>
          <a:ln>
            <a:noFill/>
          </a:ln>
        </p:spPr>
      </p:pic>
      <p:pic>
        <p:nvPicPr>
          <p:cNvPr id="348" name="Google Shape;348;p63"/>
          <p:cNvPicPr preferRelativeResize="0"/>
          <p:nvPr/>
        </p:nvPicPr>
        <p:blipFill>
          <a:blip r:embed="rId5">
            <a:alphaModFix/>
          </a:blip>
          <a:stretch>
            <a:fillRect/>
          </a:stretch>
        </p:blipFill>
        <p:spPr>
          <a:xfrm>
            <a:off x="4918400" y="1469875"/>
            <a:ext cx="4120575" cy="2482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Кросс-валидация</a:t>
            </a:r>
            <a:endParaRPr/>
          </a:p>
        </p:txBody>
      </p:sp>
      <p:pic>
        <p:nvPicPr>
          <p:cNvPr id="118" name="Google Shape;118;p28"/>
          <p:cNvPicPr preferRelativeResize="0"/>
          <p:nvPr/>
        </p:nvPicPr>
        <p:blipFill>
          <a:blip r:embed="rId3">
            <a:alphaModFix/>
          </a:blip>
          <a:stretch>
            <a:fillRect/>
          </a:stretch>
        </p:blipFill>
        <p:spPr>
          <a:xfrm>
            <a:off x="2150200" y="1197825"/>
            <a:ext cx="4843601" cy="3354951"/>
          </a:xfrm>
          <a:prstGeom prst="rect">
            <a:avLst/>
          </a:prstGeom>
          <a:noFill/>
          <a:ln>
            <a:noFill/>
          </a:ln>
        </p:spPr>
      </p:pic>
      <p:sp>
        <p:nvSpPr>
          <p:cNvPr id="119" name="Google Shape;119;p28"/>
          <p:cNvSpPr txBox="1"/>
          <p:nvPr/>
        </p:nvSpPr>
        <p:spPr>
          <a:xfrm>
            <a:off x="119075" y="4754575"/>
            <a:ext cx="5000700" cy="3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4"/>
              </a:rPr>
              <a:t>https://scikit-learn.org/stable/modules/cross_validation.html</a:t>
            </a:r>
            <a:r>
              <a:rPr lang="ru" sz="900">
                <a:solidFill>
                  <a:schemeClr val="dk2"/>
                </a:solidFill>
              </a:rPr>
              <a:t> </a:t>
            </a:r>
            <a:endParaRPr sz="9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54" name="Google Shape;354;p64"/>
          <p:cNvSpPr txBox="1"/>
          <p:nvPr/>
        </p:nvSpPr>
        <p:spPr>
          <a:xfrm>
            <a:off x="311700" y="4618350"/>
            <a:ext cx="822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3"/>
              </a:rPr>
              <a:t>https://medium.com/@stevenyu530_73989/stacking-and-blending-intuitive-explanation-of-advanced-ensemble-methods-46b295da413c</a:t>
            </a:r>
            <a:r>
              <a:rPr lang="ru" sz="900">
                <a:solidFill>
                  <a:schemeClr val="dk2"/>
                </a:solidFill>
              </a:rPr>
              <a:t> </a:t>
            </a:r>
            <a:endParaRPr sz="900">
              <a:solidFill>
                <a:schemeClr val="dk2"/>
              </a:solidFill>
            </a:endParaRPr>
          </a:p>
        </p:txBody>
      </p:sp>
      <p:pic>
        <p:nvPicPr>
          <p:cNvPr id="355" name="Google Shape;355;p64"/>
          <p:cNvPicPr preferRelativeResize="0"/>
          <p:nvPr/>
        </p:nvPicPr>
        <p:blipFill>
          <a:blip r:embed="rId4">
            <a:alphaModFix/>
          </a:blip>
          <a:stretch>
            <a:fillRect/>
          </a:stretch>
        </p:blipFill>
        <p:spPr>
          <a:xfrm>
            <a:off x="1402750" y="1539525"/>
            <a:ext cx="5943600" cy="1647825"/>
          </a:xfrm>
          <a:prstGeom prst="rect">
            <a:avLst/>
          </a:prstGeom>
          <a:noFill/>
          <a:ln>
            <a:noFill/>
          </a:ln>
        </p:spPr>
      </p:pic>
      <p:sp>
        <p:nvSpPr>
          <p:cNvPr id="356" name="Google Shape;356;p64"/>
          <p:cNvSpPr txBox="1"/>
          <p:nvPr/>
        </p:nvSpPr>
        <p:spPr>
          <a:xfrm>
            <a:off x="4764600" y="2879600"/>
            <a:ext cx="13356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rgbClr val="FF0000"/>
                </a:solidFill>
              </a:rPr>
              <a:t>(no folding)</a:t>
            </a:r>
            <a:endParaRPr sz="180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62" name="Google Shape;362;p65"/>
          <p:cNvSpPr txBox="1"/>
          <p:nvPr/>
        </p:nvSpPr>
        <p:spPr>
          <a:xfrm>
            <a:off x="311700" y="4618350"/>
            <a:ext cx="822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3"/>
              </a:rPr>
              <a:t>https://medium.com/@stevenyu530_73989/stacking-and-blending-intuitive-explanation-of-advanced-ensemble-methods-46b295da413c</a:t>
            </a:r>
            <a:r>
              <a:rPr lang="ru" sz="900">
                <a:solidFill>
                  <a:schemeClr val="dk2"/>
                </a:solidFill>
              </a:rPr>
              <a:t> </a:t>
            </a:r>
            <a:endParaRPr sz="900">
              <a:solidFill>
                <a:schemeClr val="dk2"/>
              </a:solidFill>
            </a:endParaRPr>
          </a:p>
        </p:txBody>
      </p:sp>
      <p:pic>
        <p:nvPicPr>
          <p:cNvPr id="363" name="Google Shape;363;p65"/>
          <p:cNvPicPr preferRelativeResize="0"/>
          <p:nvPr/>
        </p:nvPicPr>
        <p:blipFill>
          <a:blip r:embed="rId4">
            <a:alphaModFix/>
          </a:blip>
          <a:stretch>
            <a:fillRect/>
          </a:stretch>
        </p:blipFill>
        <p:spPr>
          <a:xfrm>
            <a:off x="2042425" y="1085725"/>
            <a:ext cx="4760636" cy="3295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69" name="Google Shape;369;p66"/>
          <p:cNvSpPr txBox="1"/>
          <p:nvPr/>
        </p:nvSpPr>
        <p:spPr>
          <a:xfrm>
            <a:off x="311700" y="4618350"/>
            <a:ext cx="82221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900">
                <a:solidFill>
                  <a:schemeClr val="dk2"/>
                </a:solidFill>
              </a:rPr>
              <a:t>Картинка: </a:t>
            </a:r>
            <a:r>
              <a:rPr lang="ru" sz="900" u="sng">
                <a:solidFill>
                  <a:schemeClr val="hlink"/>
                </a:solidFill>
                <a:hlinkClick r:id="rId3"/>
              </a:rPr>
              <a:t>https://medium.com/@stevenyu530_73989/stacking-and-blending-intuitive-explanation-of-advanced-ensemble-methods-46b295da413c</a:t>
            </a:r>
            <a:r>
              <a:rPr lang="ru" sz="900">
                <a:solidFill>
                  <a:schemeClr val="dk2"/>
                </a:solidFill>
              </a:rPr>
              <a:t> </a:t>
            </a:r>
            <a:endParaRPr sz="900">
              <a:solidFill>
                <a:schemeClr val="dk2"/>
              </a:solidFill>
            </a:endParaRPr>
          </a:p>
        </p:txBody>
      </p:sp>
      <p:pic>
        <p:nvPicPr>
          <p:cNvPr id="370" name="Google Shape;370;p66"/>
          <p:cNvPicPr preferRelativeResize="0"/>
          <p:nvPr/>
        </p:nvPicPr>
        <p:blipFill>
          <a:blip r:embed="rId4">
            <a:alphaModFix/>
          </a:blip>
          <a:stretch>
            <a:fillRect/>
          </a:stretch>
        </p:blipFill>
        <p:spPr>
          <a:xfrm>
            <a:off x="1450950" y="1179600"/>
            <a:ext cx="5943600" cy="3124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Стекинг</a:t>
            </a:r>
            <a:endParaRPr/>
          </a:p>
        </p:txBody>
      </p:sp>
      <p:sp>
        <p:nvSpPr>
          <p:cNvPr id="376" name="Google Shape;376;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a:t>“</a:t>
            </a:r>
            <a:r>
              <a:rPr lang="ru"/>
              <a:t>С точки зрения смещения и разброса стекинг не имеет прямой интерпретации, так как не минимизирует напрямую ни ту, ни другую компоненту ошибки. Удачно работающий стекинг просто уменьшает ошибку, и, как следствие, её компоненты тоже будут убывать.” </a:t>
            </a:r>
            <a:r>
              <a:rPr lang="ru">
                <a:solidFill>
                  <a:schemeClr val="dk1"/>
                </a:solidFill>
              </a:rPr>
              <a:t>(Яндекс.Учебник по МЛ)</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Практика</a:t>
            </a:r>
            <a:endParaRPr/>
          </a:p>
        </p:txBody>
      </p:sp>
      <p:sp>
        <p:nvSpPr>
          <p:cNvPr id="382" name="Google Shape;382;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ru"/>
              <a:t>Кросс-валидация и подбор гиперпараметров: </a:t>
            </a:r>
            <a:r>
              <a:rPr lang="ru" u="sng">
                <a:solidFill>
                  <a:schemeClr val="hlink"/>
                </a:solidFill>
                <a:hlinkClick r:id="rId3"/>
              </a:rPr>
              <a:t>https://colab.research.google.com/drive/116tB509qnHlnCICr5oQxOvEyOXxeYxYq?usp=sharing</a:t>
            </a:r>
            <a:endParaRPr/>
          </a:p>
          <a:p>
            <a:pPr indent="-342900" lvl="0" marL="457200" rtl="0" algn="l">
              <a:spcBef>
                <a:spcPts val="0"/>
              </a:spcBef>
              <a:spcAft>
                <a:spcPts val="0"/>
              </a:spcAft>
              <a:buSzPts val="1800"/>
              <a:buAutoNum type="arabicPeriod"/>
            </a:pPr>
            <a:r>
              <a:rPr lang="ru"/>
              <a:t>Ансамбли: </a:t>
            </a:r>
            <a:r>
              <a:rPr lang="ru" u="sng">
                <a:solidFill>
                  <a:schemeClr val="hlink"/>
                </a:solidFill>
                <a:hlinkClick r:id="rId4"/>
              </a:rPr>
              <a:t>https://colab.research.google.com/drive/1baD8DeCRqZEmWUAJRuH84DdQuSQoodk4?usp=sharing</a:t>
            </a:r>
            <a:r>
              <a:rPr lang="ru"/>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ru"/>
              <a:t>Квиз: </a:t>
            </a:r>
            <a:r>
              <a:rPr lang="ru" u="sng">
                <a:solidFill>
                  <a:schemeClr val="hlink"/>
                </a:solidFill>
                <a:hlinkClick r:id="rId3"/>
              </a:rPr>
              <a:t>https://forms.gle/si4qW8XCVQVBBGvF9</a:t>
            </a:r>
            <a:r>
              <a:rPr lang="ru"/>
              <a:t>  </a:t>
            </a:r>
            <a:endParaRPr/>
          </a:p>
          <a:p>
            <a:pPr indent="0" lvl="0" marL="0" rtl="0" algn="ctr">
              <a:spcBef>
                <a:spcPts val="0"/>
              </a:spcBef>
              <a:spcAft>
                <a:spcPts val="0"/>
              </a:spcAft>
              <a:buNone/>
            </a:pPr>
            <a:r>
              <a:rPr lang="ru"/>
              <a:t>Лабораторная (до 16 февраля AoE):</a:t>
            </a:r>
            <a:endParaRPr/>
          </a:p>
          <a:p>
            <a:pPr indent="0" lvl="0" marL="0" rtl="0" algn="ctr">
              <a:spcBef>
                <a:spcPts val="0"/>
              </a:spcBef>
              <a:spcAft>
                <a:spcPts val="0"/>
              </a:spcAft>
              <a:buNone/>
            </a:pPr>
            <a:r>
              <a:rPr lang="ru" u="sng">
                <a:solidFill>
                  <a:schemeClr val="hlink"/>
                </a:solidFill>
                <a:hlinkClick r:id="rId4"/>
              </a:rPr>
              <a:t>https://github.com/annadmitrieva/ML_for_DH/tree/main/%D0%9B%D0%B0%D0%B1%D0%BE%D1%80%D0%B0%D1%82%D0%BE%D1%80%D0%BD%D0%B0%D1%8F%201</a:t>
            </a:r>
            <a:r>
              <a:rPr lang="ru"/>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Источники</a:t>
            </a:r>
            <a:endParaRPr/>
          </a:p>
        </p:txBody>
      </p:sp>
      <p:sp>
        <p:nvSpPr>
          <p:cNvPr id="393" name="Google Shape;39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Ансамбли:</a:t>
            </a:r>
            <a:endParaRPr/>
          </a:p>
          <a:p>
            <a:pPr indent="-317500" lvl="1" marL="914400" rtl="0" algn="l">
              <a:spcBef>
                <a:spcPts val="1000"/>
              </a:spcBef>
              <a:spcAft>
                <a:spcPts val="0"/>
              </a:spcAft>
              <a:buSzPts val="1400"/>
              <a:buChar char="○"/>
            </a:pPr>
            <a:r>
              <a:rPr lang="ru" u="sng">
                <a:solidFill>
                  <a:schemeClr val="hlink"/>
                </a:solidFill>
                <a:hlinkClick r:id="rId3"/>
              </a:rPr>
              <a:t>https://education.yandex.ru/handbook/ml/article/ansambli-v-mashinnom-obuchenii</a:t>
            </a:r>
            <a:endParaRPr/>
          </a:p>
          <a:p>
            <a:pPr indent="-317500" lvl="1" marL="914400" rtl="0" algn="l">
              <a:spcBef>
                <a:spcPts val="1000"/>
              </a:spcBef>
              <a:spcAft>
                <a:spcPts val="0"/>
              </a:spcAft>
              <a:buSzPts val="1400"/>
              <a:buChar char="○"/>
            </a:pPr>
            <a:r>
              <a:rPr lang="ru" u="sng">
                <a:solidFill>
                  <a:schemeClr val="accent5"/>
                </a:solidFill>
                <a:hlinkClick r:id="rId4">
                  <a:extLst>
                    <a:ext uri="{A12FA001-AC4F-418D-AE19-62706E023703}">
                      <ahyp:hlinkClr val="tx"/>
                    </a:ext>
                  </a:extLst>
                </a:hlinkClick>
              </a:rPr>
              <a:t>https://towardsdatascience.com/ensemble-methods-bagging-boosting-and-stacking-c9214a10a205</a:t>
            </a:r>
            <a:r>
              <a:rPr lang="ru">
                <a:solidFill>
                  <a:schemeClr val="dk1"/>
                </a:solidFill>
              </a:rPr>
              <a:t> </a:t>
            </a:r>
            <a:endParaRPr/>
          </a:p>
          <a:p>
            <a:pPr indent="-342900" lvl="0" marL="457200" rtl="0" algn="l">
              <a:spcBef>
                <a:spcPts val="1000"/>
              </a:spcBef>
              <a:spcAft>
                <a:spcPts val="0"/>
              </a:spcAft>
              <a:buSzPts val="1800"/>
              <a:buChar char="●"/>
            </a:pPr>
            <a:r>
              <a:rPr lang="ru"/>
              <a:t>Градиентный бустинг:</a:t>
            </a:r>
            <a:endParaRPr/>
          </a:p>
          <a:p>
            <a:pPr indent="-317500" lvl="1" marL="914400" rtl="0" algn="l">
              <a:spcBef>
                <a:spcPts val="1000"/>
              </a:spcBef>
              <a:spcAft>
                <a:spcPts val="0"/>
              </a:spcAft>
              <a:buSzPts val="1400"/>
              <a:buChar char="○"/>
            </a:pPr>
            <a:r>
              <a:rPr lang="ru" u="sng">
                <a:solidFill>
                  <a:schemeClr val="hlink"/>
                </a:solidFill>
                <a:hlinkClick r:id="rId5"/>
              </a:rPr>
              <a:t>https://education.yandex.ru/handbook/ml/article/gradientnyj-busting</a:t>
            </a:r>
            <a:r>
              <a:rPr lang="ru"/>
              <a:t> </a:t>
            </a:r>
            <a:endParaRPr/>
          </a:p>
          <a:p>
            <a:pPr indent="-342900" lvl="0" marL="457200" rtl="0" algn="l">
              <a:spcBef>
                <a:spcPts val="1000"/>
              </a:spcBef>
              <a:spcAft>
                <a:spcPts val="0"/>
              </a:spcAft>
              <a:buSzPts val="1800"/>
              <a:buChar char="●"/>
            </a:pPr>
            <a:r>
              <a:rPr lang="ru"/>
              <a:t>Рандомный лес:</a:t>
            </a:r>
            <a:endParaRPr/>
          </a:p>
          <a:p>
            <a:pPr indent="-317500" lvl="1" marL="914400" rtl="0" algn="l">
              <a:spcBef>
                <a:spcPts val="1000"/>
              </a:spcBef>
              <a:spcAft>
                <a:spcPts val="1000"/>
              </a:spcAft>
              <a:buSzPts val="1400"/>
              <a:buChar char="○"/>
            </a:pPr>
            <a:r>
              <a:rPr lang="ru" u="sng">
                <a:solidFill>
                  <a:schemeClr val="hlink"/>
                </a:solidFill>
                <a:hlinkClick r:id="rId6"/>
              </a:rPr>
              <a:t>https://t.me/mashkka_ds/1446</a:t>
            </a:r>
            <a:r>
              <a:rPr lang="ru"/>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дальше?</a:t>
            </a:r>
            <a:endParaRPr/>
          </a:p>
        </p:txBody>
      </p:sp>
      <p:sp>
        <p:nvSpPr>
          <p:cNvPr id="125" name="Google Shape;12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Итак, у нас есть K моделей, обученные на к фолдах. Как дальше делать предсказания?</a:t>
            </a:r>
            <a:endParaRPr/>
          </a:p>
          <a:p>
            <a:pPr indent="-298450" lvl="0" marL="457200" rtl="0" algn="l">
              <a:spcBef>
                <a:spcPts val="1400"/>
              </a:spcBef>
              <a:spcAft>
                <a:spcPts val="0"/>
              </a:spcAft>
              <a:buClr>
                <a:schemeClr val="dk1"/>
              </a:buClr>
              <a:buSzPts val="1100"/>
              <a:buChar char="●"/>
            </a:pPr>
            <a:r>
              <a:rPr lang="ru"/>
              <a:t>Д</a:t>
            </a:r>
            <a:r>
              <a:rPr lang="ru"/>
              <a:t>елать предсказание с помощью усреднения предсказаний этих k моделей;</a:t>
            </a:r>
            <a:endParaRPr/>
          </a:p>
          <a:p>
            <a:pPr indent="-298450" lvl="0" marL="457200" rtl="0" algn="l">
              <a:spcBef>
                <a:spcPts val="0"/>
              </a:spcBef>
              <a:spcAft>
                <a:spcPts val="0"/>
              </a:spcAft>
              <a:buClr>
                <a:schemeClr val="dk1"/>
              </a:buClr>
              <a:buSzPts val="1100"/>
              <a:buChar char="●"/>
            </a:pPr>
            <a:r>
              <a:rPr lang="ru"/>
              <a:t>Из этих моделей выбрать ту, которая показала лучший результат на своём тестовом фолде, и применять дальше её;</a:t>
            </a:r>
            <a:endParaRPr/>
          </a:p>
          <a:p>
            <a:pPr indent="-298450" lvl="0" marL="457200" rtl="0" algn="l">
              <a:spcBef>
                <a:spcPts val="0"/>
              </a:spcBef>
              <a:spcAft>
                <a:spcPts val="0"/>
              </a:spcAft>
              <a:buClr>
                <a:schemeClr val="dk1"/>
              </a:buClr>
              <a:buSzPts val="1100"/>
              <a:buChar char="●"/>
            </a:pPr>
            <a:r>
              <a:rPr lang="ru"/>
              <a:t>Заново обучить модель уже на всех k фолдах и делать предсказания уже этой моделью.</a:t>
            </a:r>
            <a:endParaRPr/>
          </a:p>
          <a:p>
            <a:pPr indent="0" lvl="0" marL="0" rtl="0" algn="l">
              <a:spcBef>
                <a:spcPts val="14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Важно помнить</a:t>
            </a:r>
            <a:endParaRPr/>
          </a:p>
        </p:txBody>
      </p:sp>
      <p:sp>
        <p:nvSpPr>
          <p:cNvPr id="131" name="Google Shape;13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В идеале, е</a:t>
            </a:r>
            <a:r>
              <a:rPr lang="ru"/>
              <a:t>сли вы осуществляете препроцессинг или feature engineering, это должно происходить отдельно для каждой из k итераций и каждый раз только на соответствующей обучающей выборке. Иными словами, вы прогоняете через кросс-валидацию не только модель, но и весь пайплайн, включая предобработку.</a:t>
            </a:r>
            <a:endParaRPr/>
          </a:p>
          <a:p>
            <a:pPr indent="0" lvl="0" marL="0" rtl="0" algn="l">
              <a:spcBef>
                <a:spcPts val="1200"/>
              </a:spcBef>
              <a:spcAft>
                <a:spcPts val="1200"/>
              </a:spcAft>
              <a:buNone/>
            </a:pPr>
            <a:r>
              <a:rPr lang="ru"/>
              <a:t>Различные примеры того, как тестовые данные “протекают” в тренировочные: </a:t>
            </a:r>
            <a:r>
              <a:rPr lang="ru" u="sng">
                <a:solidFill>
                  <a:schemeClr val="hlink"/>
                </a:solidFill>
                <a:hlinkClick r:id="rId3"/>
              </a:rPr>
              <a:t>https://education.yandex.ru/handbook/ml/article/kross-validaciya</a:t>
            </a:r>
            <a:r>
              <a:rPr lang="ru"/>
              <a:t> (пункт “Примеры подмешивания тестовых данных в тренировочные”).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ru"/>
              <a:t>Подбор гиперпараметров (напоминание)</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Подбор гиперпараметров</a:t>
            </a:r>
            <a:endParaRPr/>
          </a:p>
        </p:txBody>
      </p:sp>
      <p:sp>
        <p:nvSpPr>
          <p:cNvPr id="142" name="Google Shape;14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a:t>П</a:t>
            </a:r>
            <a:r>
              <a:rPr lang="ru"/>
              <a:t>араметры настраиваются в процессе обучения модели на данных. Например, веса в линейной регрессии, нейросетях, структура решающего дерева;</a:t>
            </a:r>
            <a:endParaRPr/>
          </a:p>
          <a:p>
            <a:pPr indent="-342900" lvl="0" marL="457200" rtl="0" algn="l">
              <a:spcBef>
                <a:spcPts val="1000"/>
              </a:spcBef>
              <a:spcAft>
                <a:spcPts val="1000"/>
              </a:spcAft>
              <a:buSzPts val="1800"/>
              <a:buChar char="●"/>
            </a:pPr>
            <a:r>
              <a:rPr lang="ru"/>
              <a:t>Гиперпараметры — это характеристики модели, которые фиксируются до начала обучения: глубина решающего дерева, значение силы регуляризации в линейной модели, learning rate для градиентного спуска.</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t>Подбор гиперпараметров</a:t>
            </a:r>
            <a:endParaRPr/>
          </a:p>
        </p:txBody>
      </p:sp>
      <p:sp>
        <p:nvSpPr>
          <p:cNvPr id="148" name="Google Shape;148;p33"/>
          <p:cNvSpPr txBox="1"/>
          <p:nvPr>
            <p:ph idx="1" type="body"/>
          </p:nvPr>
        </p:nvSpPr>
        <p:spPr>
          <a:xfrm>
            <a:off x="311700" y="1152475"/>
            <a:ext cx="8520600" cy="372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Вспомним, какие гиперпараметры мы уже знаем:</a:t>
            </a:r>
            <a:endParaRPr/>
          </a:p>
          <a:p>
            <a:pPr indent="-342900" lvl="0" marL="457200" rtl="0" algn="l">
              <a:spcBef>
                <a:spcPts val="1200"/>
              </a:spcBef>
              <a:spcAft>
                <a:spcPts val="0"/>
              </a:spcAft>
              <a:buSzPts val="1800"/>
              <a:buChar char="●"/>
            </a:pPr>
            <a:r>
              <a:rPr lang="ru"/>
              <a:t>Аддитивное сглаживание для наивного Байеса - помогает избежать зануления вероятностей;</a:t>
            </a:r>
            <a:endParaRPr/>
          </a:p>
          <a:p>
            <a:pPr indent="-342900" lvl="0" marL="457200" rtl="0" algn="l">
              <a:spcBef>
                <a:spcPts val="0"/>
              </a:spcBef>
              <a:spcAft>
                <a:spcPts val="0"/>
              </a:spcAft>
              <a:buSzPts val="1800"/>
              <a:buChar char="●"/>
            </a:pPr>
            <a:r>
              <a:rPr lang="ru"/>
              <a:t>λ - параметр, на который домножаются веса </a:t>
            </a:r>
            <a:r>
              <a:rPr b="1" lang="ru"/>
              <a:t>внутри функции потерь</a:t>
            </a:r>
            <a:r>
              <a:rPr lang="ru"/>
              <a:t> в регрессиях Ridge и LASSO. Помогает менять значения конкретных весов;</a:t>
            </a:r>
            <a:endParaRPr/>
          </a:p>
          <a:p>
            <a:pPr indent="-342900" lvl="0" marL="457200" rtl="0" algn="l">
              <a:spcBef>
                <a:spcPts val="0"/>
              </a:spcBef>
              <a:spcAft>
                <a:spcPts val="0"/>
              </a:spcAft>
              <a:buSzPts val="1800"/>
              <a:buChar char="●"/>
            </a:pPr>
            <a:r>
              <a:rPr lang="ru"/>
              <a:t>Глубина решающего дерева;</a:t>
            </a:r>
            <a:endParaRPr/>
          </a:p>
          <a:p>
            <a:pPr indent="-342900" lvl="0" marL="457200" rtl="0" algn="l">
              <a:spcBef>
                <a:spcPts val="0"/>
              </a:spcBef>
              <a:spcAft>
                <a:spcPts val="0"/>
              </a:spcAft>
              <a:buSzPts val="1800"/>
              <a:buChar char="●"/>
            </a:pPr>
            <a:r>
              <a:rPr lang="ru"/>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00000"/>
      </a:dk2>
      <a:lt2>
        <a:srgbClr val="EEEEEE"/>
      </a:lt2>
      <a:accent1>
        <a:srgbClr val="4285F4"/>
      </a:accent1>
      <a:accent2>
        <a:srgbClr val="000000"/>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000000"/>
      </a:dk2>
      <a:lt2>
        <a:srgbClr val="EEEEEE"/>
      </a:lt2>
      <a:accent1>
        <a:srgbClr val="4285F4"/>
      </a:accent1>
      <a:accent2>
        <a:srgbClr val="212121"/>
      </a:accent2>
      <a:accent3>
        <a:srgbClr val="000000"/>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